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0" r:id="rId4"/>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Proxima Nova"/>
      <p:regular r:id="rId23"/>
      <p:bold r:id="rId24"/>
      <p:italic r:id="rId25"/>
      <p:boldItalic r:id="rId26"/>
    </p:embeddedFont>
    <p:embeddedFont>
      <p:font typeface="Montserrat"/>
      <p:regular r:id="rId27"/>
      <p:bold r:id="rId28"/>
      <p:italic r:id="rId29"/>
      <p:boldItalic r:id="rId30"/>
    </p:embeddedFont>
    <p:embeddedFont>
      <p:font typeface="Overpas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33DE3EC-A5C6-41B4-9DDC-6577FAB189AC}">
  <a:tblStyle styleId="{533DE3EC-A5C6-41B4-9DDC-6577FAB189A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Overpass-regular.fntdata"/><Relationship Id="rId30" Type="http://schemas.openxmlformats.org/officeDocument/2006/relationships/font" Target="fonts/Montserrat-boldItalic.fntdata"/><Relationship Id="rId11" Type="http://schemas.openxmlformats.org/officeDocument/2006/relationships/slide" Target="slides/slide3.xml"/><Relationship Id="rId33" Type="http://schemas.openxmlformats.org/officeDocument/2006/relationships/font" Target="fonts/Overpass-italic.fntdata"/><Relationship Id="rId10" Type="http://schemas.openxmlformats.org/officeDocument/2006/relationships/slide" Target="slides/slide2.xml"/><Relationship Id="rId32" Type="http://schemas.openxmlformats.org/officeDocument/2006/relationships/font" Target="fonts/Overpass-bold.fntdata"/><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font" Target="fonts/Overpass-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 sz="1100">
                <a:solidFill>
                  <a:schemeClr val="dk1"/>
                </a:solidFill>
              </a:rPr>
              <a:t>This deck provides an outline template for a sub business case. The sub business case is a single piece of an overall business case. The intention of the sub business case is to provide enough information to inform an overall business case. The figures derived from all of the sub business cases will be fed into the single overall business case, resulting in total ROI, TCO and other metrucs. </a:t>
            </a:r>
          </a:p>
        </p:txBody>
      </p:sp>
      <p:sp>
        <p:nvSpPr>
          <p:cNvPr id="106" name="Shape 106"/>
          <p:cNvSpPr/>
          <p:nvPr>
            <p:ph idx="2" type="sldImg"/>
          </p:nvPr>
        </p:nvSpPr>
        <p:spPr>
          <a:xfrm>
            <a:off x="381181"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267" name="Shape 267"/>
          <p:cNvSpPr txBox="1"/>
          <p:nvPr>
            <p:ph idx="12" type="sldNum"/>
          </p:nvPr>
        </p:nvSpPr>
        <p:spPr>
          <a:xfrm>
            <a:off x="3881437" y="8686510"/>
            <a:ext cx="2976600"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17" name="Shape 317"/>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26" name="Shape 326"/>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35" name="Shape 335"/>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the high level outline of the sub business case.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Sub Business Case executive summary should be completed within the context of the single focused delivery of business capability derived by the solution. For example, if the sub business case is “Reduction on Infrastructure Costs” then the summary should be completed with this single capability in mind. </a:t>
            </a:r>
          </a:p>
          <a:p>
            <a:pPr lvl="0">
              <a:spcBef>
                <a:spcPts val="0"/>
              </a:spcBef>
              <a:buNone/>
            </a:pPr>
            <a:r>
              <a:t/>
            </a:r>
            <a:endParaRPr/>
          </a:p>
          <a:p>
            <a:pPr lvl="0">
              <a:spcBef>
                <a:spcPts val="0"/>
              </a:spcBef>
              <a:buNone/>
            </a:pPr>
            <a:r>
              <a:rPr b="1" lang="en"/>
              <a:t>Key Objectives: </a:t>
            </a:r>
          </a:p>
          <a:p>
            <a:pPr lvl="0">
              <a:spcBef>
                <a:spcPts val="0"/>
              </a:spcBef>
              <a:buNone/>
            </a:pPr>
            <a:r>
              <a:rPr lang="en"/>
              <a:t>What are the key objectives of this sub business case, what are we trying to achieve?</a:t>
            </a:r>
          </a:p>
          <a:p>
            <a:pPr lvl="0">
              <a:spcBef>
                <a:spcPts val="0"/>
              </a:spcBef>
              <a:buNone/>
            </a:pPr>
            <a:r>
              <a:t/>
            </a:r>
            <a:endParaRPr/>
          </a:p>
          <a:p>
            <a:pPr lvl="0">
              <a:spcBef>
                <a:spcPts val="0"/>
              </a:spcBef>
              <a:buNone/>
            </a:pPr>
            <a:r>
              <a:rPr b="1" lang="en"/>
              <a:t>Business Outcomes / Success Metrics:</a:t>
            </a:r>
          </a:p>
          <a:p>
            <a:pPr lvl="0">
              <a:spcBef>
                <a:spcPts val="0"/>
              </a:spcBef>
              <a:buNone/>
            </a:pPr>
            <a:r>
              <a:rPr lang="en"/>
              <a:t>How will we measure the success of the sub business case? What metrics can we use?</a:t>
            </a:r>
          </a:p>
          <a:p>
            <a:pPr lvl="0">
              <a:spcBef>
                <a:spcPts val="0"/>
              </a:spcBef>
              <a:buNone/>
            </a:pPr>
            <a:r>
              <a:t/>
            </a:r>
            <a:endParaRPr/>
          </a:p>
          <a:p>
            <a:pPr lvl="0">
              <a:spcBef>
                <a:spcPts val="0"/>
              </a:spcBef>
              <a:buNone/>
            </a:pPr>
            <a:r>
              <a:rPr b="1" lang="en"/>
              <a:t>Strategy Alignment:</a:t>
            </a:r>
          </a:p>
          <a:p>
            <a:pPr lvl="0">
              <a:spcBef>
                <a:spcPts val="0"/>
              </a:spcBef>
              <a:buNone/>
            </a:pPr>
            <a:r>
              <a:rPr lang="en"/>
              <a:t>Does this sub business case align directly or indirectly to an organisational strategy? Point out if this sub business case is a component of the larger business case if there is no obvious link to an organisational strategy. E.g. the organizational strategy of the overall business case might be to “Increase revenue in European markets”. The sub business case of infrastructure cost reduction does not make sense,  but an overall business case might highlight that expanding datacentres into EU would need a reduction in infrastructure costs to make viable.</a:t>
            </a:r>
          </a:p>
          <a:p>
            <a:pPr lvl="0">
              <a:spcBef>
                <a:spcPts val="0"/>
              </a:spcBef>
              <a:buNone/>
            </a:pPr>
            <a:r>
              <a:t/>
            </a:r>
            <a:endParaRPr/>
          </a:p>
          <a:p>
            <a:pPr lvl="0">
              <a:spcBef>
                <a:spcPts val="0"/>
              </a:spcBef>
              <a:buNone/>
            </a:pPr>
            <a:r>
              <a:rPr b="1" lang="en"/>
              <a:t>Business Capabilities:</a:t>
            </a:r>
          </a:p>
          <a:p>
            <a:pPr lvl="0">
              <a:spcBef>
                <a:spcPts val="0"/>
              </a:spcBef>
              <a:buNone/>
            </a:pPr>
            <a:r>
              <a:rPr lang="en"/>
              <a:t>Related to the sub business case only.</a:t>
            </a:r>
          </a:p>
          <a:p>
            <a:pPr lvl="0">
              <a:spcBef>
                <a:spcPts val="0"/>
              </a:spcBef>
              <a:buNone/>
            </a:pPr>
            <a:r>
              <a:t/>
            </a:r>
            <a:endParaRPr/>
          </a:p>
          <a:p>
            <a:pPr lvl="0">
              <a:spcBef>
                <a:spcPts val="0"/>
              </a:spcBef>
              <a:buNone/>
            </a:pPr>
            <a:r>
              <a:rPr b="1" lang="en"/>
              <a:t>Timeline &amp; Deliverable Factors:</a:t>
            </a:r>
          </a:p>
          <a:p>
            <a:pPr lvl="0">
              <a:spcBef>
                <a:spcPts val="0"/>
              </a:spcBef>
              <a:buNone/>
            </a:pPr>
            <a:r>
              <a:rPr lang="en"/>
              <a:t>What is the timeline for delivering the capability defined by this business case? </a:t>
            </a:r>
          </a:p>
          <a:p>
            <a:pPr lvl="0">
              <a:spcBef>
                <a:spcPts val="0"/>
              </a:spcBef>
              <a:buNone/>
            </a:pPr>
            <a:r>
              <a:rPr lang="en"/>
              <a:t>What project is going to deliver this?</a:t>
            </a:r>
          </a:p>
          <a:p>
            <a:pPr lvl="0">
              <a:spcBef>
                <a:spcPts val="0"/>
              </a:spcBef>
              <a:buNone/>
            </a:pPr>
            <a:r>
              <a:rPr lang="en"/>
              <a:t>What are the project dependencies?</a:t>
            </a:r>
          </a:p>
          <a:p>
            <a:pPr lvl="0">
              <a:spcBef>
                <a:spcPts val="0"/>
              </a:spcBef>
              <a:buNone/>
            </a:pPr>
            <a:r>
              <a:t/>
            </a:r>
            <a:endParaRPr/>
          </a:p>
          <a:p>
            <a:pPr lvl="0">
              <a:spcBef>
                <a:spcPts val="0"/>
              </a:spcBef>
              <a:buNone/>
            </a:pPr>
            <a:r>
              <a:rPr b="1" lang="en"/>
              <a:t>Financial Factors:</a:t>
            </a:r>
          </a:p>
          <a:p>
            <a:pPr lvl="0">
              <a:spcBef>
                <a:spcPts val="0"/>
              </a:spcBef>
              <a:buNone/>
            </a:pPr>
            <a:r>
              <a:rPr lang="en"/>
              <a:t>The financial factors for a sub business case should only take into account the individual attributes rather than attempting to work out the overall business case. Keep in mind that the costs calculated for this business case need to be factored into the overall business case to work out a total ROI and a total cost of ownership</a:t>
            </a:r>
          </a:p>
          <a:p>
            <a:pPr lvl="0">
              <a:spcBef>
                <a:spcPts val="0"/>
              </a:spcBef>
              <a:buNone/>
            </a:pPr>
            <a:r>
              <a:rPr lang="en"/>
              <a:t>In particular we need to work out </a:t>
            </a:r>
          </a:p>
          <a:p>
            <a:pPr indent="-228600" lvl="0" marL="457200" rtl="0">
              <a:spcBef>
                <a:spcPts val="0"/>
              </a:spcBef>
              <a:buChar char="-"/>
            </a:pPr>
            <a:r>
              <a:rPr lang="en"/>
              <a:t>Total cost of current solution</a:t>
            </a:r>
          </a:p>
          <a:p>
            <a:pPr indent="-228600" lvl="1" marL="914400" rtl="0">
              <a:spcBef>
                <a:spcPts val="0"/>
              </a:spcBef>
              <a:buChar char="-"/>
            </a:pPr>
            <a:r>
              <a:rPr lang="en"/>
              <a:t>Capex costs over 1 year &amp; 3 years</a:t>
            </a:r>
          </a:p>
          <a:p>
            <a:pPr indent="-228600" lvl="1" marL="914400" rtl="0">
              <a:spcBef>
                <a:spcPts val="0"/>
              </a:spcBef>
              <a:buChar char="-"/>
            </a:pPr>
            <a:r>
              <a:rPr lang="en"/>
              <a:t>Opex costs  over 1 year and 3 years</a:t>
            </a:r>
          </a:p>
          <a:p>
            <a:pPr indent="-228600" lvl="0" marL="457200" rtl="0">
              <a:spcBef>
                <a:spcPts val="0"/>
              </a:spcBef>
              <a:buChar char="-"/>
            </a:pPr>
            <a:r>
              <a:rPr lang="en"/>
              <a:t>Total cost of implementation</a:t>
            </a:r>
          </a:p>
          <a:p>
            <a:pPr indent="-228600" lvl="1" marL="914400" rtl="0">
              <a:spcBef>
                <a:spcPts val="0"/>
              </a:spcBef>
              <a:buChar char="-"/>
            </a:pPr>
            <a:r>
              <a:rPr lang="en"/>
              <a:t>Total capex and opex costs for implementation</a:t>
            </a:r>
          </a:p>
          <a:p>
            <a:pPr indent="-228600" lvl="0" marL="457200" rtl="0">
              <a:spcBef>
                <a:spcPts val="0"/>
              </a:spcBef>
              <a:buChar char="-"/>
            </a:pPr>
            <a:r>
              <a:rPr lang="en"/>
              <a:t>Total cost of future solution</a:t>
            </a:r>
          </a:p>
          <a:p>
            <a:pPr indent="-228600" lvl="1" marL="914400" rtl="0">
              <a:spcBef>
                <a:spcPts val="0"/>
              </a:spcBef>
              <a:buClr>
                <a:schemeClr val="dk1"/>
              </a:buClr>
              <a:buChar char="-"/>
            </a:pPr>
            <a:r>
              <a:rPr lang="en">
                <a:solidFill>
                  <a:schemeClr val="dk1"/>
                </a:solidFill>
              </a:rPr>
              <a:t>Capex costs over 1 year &amp; 3 years</a:t>
            </a:r>
          </a:p>
          <a:p>
            <a:pPr indent="-228600" lvl="1" marL="914400" rtl="0">
              <a:spcBef>
                <a:spcPts val="0"/>
              </a:spcBef>
              <a:buClr>
                <a:schemeClr val="dk1"/>
              </a:buClr>
              <a:buChar char="-"/>
            </a:pPr>
            <a:r>
              <a:rPr lang="en">
                <a:solidFill>
                  <a:schemeClr val="dk1"/>
                </a:solidFill>
              </a:rPr>
              <a:t>Opex costs  over 1 year and 3 years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rPr lang="en" sz="1200"/>
              <a:t>Highlight the areas where the sub business case maps to the business objectives. This slide will then be rolled up into the overall business case showing where each of the sub business cases will positively impact on the objectives of the organisation.</a:t>
            </a:r>
          </a:p>
        </p:txBody>
      </p:sp>
      <p:sp>
        <p:nvSpPr>
          <p:cNvPr id="150" name="Shape 150"/>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Clr>
                <a:schemeClr val="dk1"/>
              </a:buClr>
              <a:buSzPct val="110000"/>
              <a:buFont typeface="Arial"/>
              <a:buNone/>
            </a:pPr>
            <a:r>
              <a:rPr lang="en" sz="1000">
                <a:latin typeface="Overpass"/>
                <a:ea typeface="Overpass"/>
                <a:cs typeface="Overpass"/>
                <a:sym typeface="Overpass"/>
              </a:rPr>
              <a:t>Highlight the scope and deliverables of this sub business case only.</a:t>
            </a:r>
          </a:p>
        </p:txBody>
      </p:sp>
      <p:sp>
        <p:nvSpPr>
          <p:cNvPr id="185" name="Shape 185"/>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slide outlines a set of solution components that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None/>
            </a:pPr>
            <a:r>
              <a:rPr lang="en" sz="1200"/>
              <a:t>What are the project timescales of this sub business case?</a:t>
            </a:r>
          </a:p>
        </p:txBody>
      </p:sp>
      <p:sp>
        <p:nvSpPr>
          <p:cNvPr id="221" name="Shape 221"/>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8" name="Shape 58"/>
          <p:cNvSpPr txBox="1"/>
          <p:nvPr>
            <p:ph idx="11" type="ftr"/>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0" y="0"/>
            <a:ext cx="2999699" cy="2250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sp>
        <p:nvSpPr>
          <p:cNvPr id="61" name="Shape 61"/>
          <p:cNvSpPr txBox="1"/>
          <p:nvPr>
            <p:ph idx="1" type="subTitle"/>
          </p:nvPr>
        </p:nvSpPr>
        <p:spPr>
          <a:xfrm>
            <a:off x="1371516" y="2914468"/>
            <a:ext cx="6400500" cy="1314300"/>
          </a:xfrm>
          <a:prstGeom prst="rect">
            <a:avLst/>
          </a:prstGeom>
          <a:noFill/>
          <a:ln>
            <a:noFill/>
          </a:ln>
        </p:spPr>
        <p:txBody>
          <a:bodyPr anchorCtr="1" anchor="t" bIns="91425" lIns="91425" rIns="91425" tIns="91425"/>
          <a:lstStyle>
            <a:lvl1pPr indent="0" lvl="0" marL="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5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9pPr>
          </a:lstStyle>
          <a:p/>
        </p:txBody>
      </p:sp>
      <p:sp>
        <p:nvSpPr>
          <p:cNvPr id="62" name="Shape 62"/>
          <p:cNvSpPr txBox="1"/>
          <p:nvPr>
            <p:ph idx="10" type="dt"/>
          </p:nvPr>
        </p:nvSpPr>
        <p:spPr>
          <a:xfrm>
            <a:off x="1371516" y="2914468"/>
            <a:ext cx="6400500" cy="131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3" name="Shape 63"/>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&lt;Project Name&gt;</a:t>
            </a:r>
          </a:p>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&lt;Team Names&gt;</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&lt;Insert Date&gt;</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19 Jul 2016</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rotWithShape="1">
          <a:blip r:embed="rId2">
            <a:alphaModFix/>
          </a:blip>
          <a:stretch>
            <a:fillRect b="0" l="0" r="0" t="0"/>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0" name="Shape 7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71" name="Shape 71"/>
        <p:cNvGrpSpPr/>
        <p:nvPr/>
      </p:nvGrpSpPr>
      <p:grpSpPr>
        <a:xfrm>
          <a:off x="0" y="0"/>
          <a:ext cx="0" cy="0"/>
          <a:chOff x="0" y="0"/>
          <a:chExt cx="0" cy="0"/>
        </a:xfrm>
      </p:grpSpPr>
      <p:sp>
        <p:nvSpPr>
          <p:cNvPr id="72" name="Shape 72"/>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b="1"/>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3" name="Shape 7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rotWithShape="1">
          <a:blip r:embed="rId2">
            <a:alphaModFix/>
          </a:blip>
          <a:stretch>
            <a:fillRect b="0" l="0" r="0" t="0"/>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6" name="Shape 7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rotWithShape="1">
          <a:blip r:embed="rId2">
            <a:alphaModFix/>
          </a:blip>
          <a:stretch>
            <a:fillRect b="0" l="0" r="0" t="0"/>
          </a:stretch>
        </a:blipFill>
      </p:bgPr>
    </p:bg>
    <p:spTree>
      <p:nvGrpSpPr>
        <p:cNvPr id="77" name="Shape 77"/>
        <p:cNvGrpSpPr/>
        <p:nvPr/>
      </p:nvGrpSpPr>
      <p:grpSpPr>
        <a:xfrm>
          <a:off x="0" y="0"/>
          <a:ext cx="0" cy="0"/>
          <a:chOff x="0" y="0"/>
          <a:chExt cx="0" cy="0"/>
        </a:xfrm>
      </p:grpSpPr>
      <p:sp>
        <p:nvSpPr>
          <p:cNvPr id="78" name="Shape 78"/>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9" name="Shape 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rotWithShape="1">
          <a:blip r:embed="rId2">
            <a:alphaModFix/>
          </a:blip>
          <a:stretch>
            <a:fillRect b="0" l="0" r="0" t="0"/>
          </a:stretch>
        </a:blipFill>
      </p:bgPr>
    </p:bg>
    <p:spTree>
      <p:nvGrpSpPr>
        <p:cNvPr id="80" name="Shape 80"/>
        <p:cNvGrpSpPr/>
        <p:nvPr/>
      </p:nvGrpSpPr>
      <p:grpSpPr>
        <a:xfrm>
          <a:off x="0" y="0"/>
          <a:ext cx="0" cy="0"/>
          <a:chOff x="0" y="0"/>
          <a:chExt cx="0" cy="0"/>
        </a:xfrm>
      </p:grpSpPr>
      <p:sp>
        <p:nvSpPr>
          <p:cNvPr id="81" name="Shape 81"/>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2" name="Shape 8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rotWithShape="1">
          <a:blip r:embed="rId2">
            <a:alphaModFix/>
          </a:blip>
          <a:stretch>
            <a:fillRect b="0" l="0" r="0" t="0"/>
          </a:stretch>
        </a:blipFill>
      </p:bgPr>
    </p:bg>
    <p:spTree>
      <p:nvGrpSpPr>
        <p:cNvPr id="83" name="Shape 83"/>
        <p:cNvGrpSpPr/>
        <p:nvPr/>
      </p:nvGrpSpPr>
      <p:grpSpPr>
        <a:xfrm>
          <a:off x="0" y="0"/>
          <a:ext cx="0" cy="0"/>
          <a:chOff x="0" y="0"/>
          <a:chExt cx="0" cy="0"/>
        </a:xfrm>
      </p:grpSpPr>
      <p:sp>
        <p:nvSpPr>
          <p:cNvPr id="84" name="Shape 84"/>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5" name="Shape 8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rotWithShape="1">
          <a:blip r:embed="rId2">
            <a:alphaModFix/>
          </a:blip>
          <a:stretch>
            <a:fillRect b="0" l="0" r="0" t="0"/>
          </a:stretch>
        </a:blipFill>
      </p:bgPr>
    </p:bg>
    <p:spTree>
      <p:nvGrpSpPr>
        <p:cNvPr id="86" name="Shape 86"/>
        <p:cNvGrpSpPr/>
        <p:nvPr/>
      </p:nvGrpSpPr>
      <p:grpSpPr>
        <a:xfrm>
          <a:off x="0" y="0"/>
          <a:ext cx="0" cy="0"/>
          <a:chOff x="0" y="0"/>
          <a:chExt cx="0" cy="0"/>
        </a:xfrm>
      </p:grpSpPr>
      <p:sp>
        <p:nvSpPr>
          <p:cNvPr id="87" name="Shape 87"/>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8" name="Shape 8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5" name="Shape 95"/>
        <p:cNvGrpSpPr/>
        <p:nvPr/>
      </p:nvGrpSpPr>
      <p:grpSpPr>
        <a:xfrm>
          <a:off x="0" y="0"/>
          <a:ext cx="0" cy="0"/>
          <a:chOff x="0" y="0"/>
          <a:chExt cx="0" cy="0"/>
        </a:xfrm>
      </p:grpSpPr>
      <p:sp>
        <p:nvSpPr>
          <p:cNvPr id="96" name="Shape 96"/>
          <p:cNvSpPr txBox="1"/>
          <p:nvPr>
            <p:ph type="title"/>
          </p:nvPr>
        </p:nvSpPr>
        <p:spPr>
          <a:xfrm>
            <a:off x="685800" y="0"/>
            <a:ext cx="7772400" cy="1063200"/>
          </a:xfrm>
          <a:prstGeom prst="rect">
            <a:avLst/>
          </a:prstGeom>
          <a:noFill/>
          <a:ln>
            <a:noFill/>
          </a:ln>
        </p:spPr>
        <p:txBody>
          <a:bodyPr anchorCtr="0" anchor="b" bIns="91425" lIns="91425" rIns="91425" tIns="91425"/>
          <a:lstStyle>
            <a:lvl1pPr lvl="0" rtl="0" algn="l">
              <a:spcBef>
                <a:spcPts val="0"/>
              </a:spcBef>
              <a:spcAft>
                <a:spcPts val="0"/>
              </a:spcAft>
              <a:buFont typeface="Proxima Nova"/>
              <a:defRPr>
                <a:latin typeface="Proxima Nova"/>
                <a:ea typeface="Proxima Nova"/>
                <a:cs typeface="Proxima Nova"/>
                <a:sym typeface="Proxima Nova"/>
              </a:defRPr>
            </a:lvl1pPr>
            <a:lvl2pPr lvl="1" rtl="0" algn="l">
              <a:spcBef>
                <a:spcPts val="0"/>
              </a:spcBef>
              <a:spcAft>
                <a:spcPts val="0"/>
              </a:spcAft>
              <a:buFont typeface="Proxima Nova"/>
              <a:defRPr>
                <a:latin typeface="Proxima Nova"/>
                <a:ea typeface="Proxima Nova"/>
                <a:cs typeface="Proxima Nova"/>
                <a:sym typeface="Proxima Nova"/>
              </a:defRPr>
            </a:lvl2pPr>
            <a:lvl3pPr lvl="2" rtl="0" algn="l">
              <a:spcBef>
                <a:spcPts val="0"/>
              </a:spcBef>
              <a:spcAft>
                <a:spcPts val="0"/>
              </a:spcAft>
              <a:buFont typeface="Proxima Nova"/>
              <a:defRPr>
                <a:latin typeface="Proxima Nova"/>
                <a:ea typeface="Proxima Nova"/>
                <a:cs typeface="Proxima Nova"/>
                <a:sym typeface="Proxima Nova"/>
              </a:defRPr>
            </a:lvl3pPr>
            <a:lvl4pPr lvl="3" rtl="0" algn="l">
              <a:spcBef>
                <a:spcPts val="0"/>
              </a:spcBef>
              <a:spcAft>
                <a:spcPts val="0"/>
              </a:spcAft>
              <a:buFont typeface="Proxima Nova"/>
              <a:defRPr>
                <a:latin typeface="Proxima Nova"/>
                <a:ea typeface="Proxima Nova"/>
                <a:cs typeface="Proxima Nova"/>
                <a:sym typeface="Proxima Nova"/>
              </a:defRPr>
            </a:lvl4pPr>
            <a:lvl5pPr lvl="4" rtl="0" algn="l">
              <a:spcBef>
                <a:spcPts val="0"/>
              </a:spcBef>
              <a:spcAft>
                <a:spcPts val="0"/>
              </a:spcAft>
              <a:buFont typeface="Proxima Nova"/>
              <a:defRPr>
                <a:latin typeface="Proxima Nova"/>
                <a:ea typeface="Proxima Nova"/>
                <a:cs typeface="Proxima Nova"/>
                <a:sym typeface="Proxima Nova"/>
              </a:defRPr>
            </a:lvl5pPr>
            <a:lvl6pPr lvl="5" marL="457200" rtl="0" algn="l">
              <a:spcBef>
                <a:spcPts val="0"/>
              </a:spcBef>
              <a:spcAft>
                <a:spcPts val="0"/>
              </a:spcAft>
              <a:buFont typeface="Proxima Nova"/>
              <a:defRPr>
                <a:latin typeface="Proxima Nova"/>
                <a:ea typeface="Proxima Nova"/>
                <a:cs typeface="Proxima Nova"/>
                <a:sym typeface="Proxima Nova"/>
              </a:defRPr>
            </a:lvl6pPr>
            <a:lvl7pPr lvl="6" marL="914400" rtl="0" algn="l">
              <a:spcBef>
                <a:spcPts val="0"/>
              </a:spcBef>
              <a:spcAft>
                <a:spcPts val="0"/>
              </a:spcAft>
              <a:buFont typeface="Proxima Nova"/>
              <a:defRPr>
                <a:latin typeface="Proxima Nova"/>
                <a:ea typeface="Proxima Nova"/>
                <a:cs typeface="Proxima Nova"/>
                <a:sym typeface="Proxima Nova"/>
              </a:defRPr>
            </a:lvl7pPr>
            <a:lvl8pPr lvl="7" marL="1371600" rtl="0" algn="l">
              <a:spcBef>
                <a:spcPts val="0"/>
              </a:spcBef>
              <a:spcAft>
                <a:spcPts val="0"/>
              </a:spcAft>
              <a:buFont typeface="Proxima Nova"/>
              <a:defRPr>
                <a:latin typeface="Proxima Nova"/>
                <a:ea typeface="Proxima Nova"/>
                <a:cs typeface="Proxima Nova"/>
                <a:sym typeface="Proxima Nova"/>
              </a:defRPr>
            </a:lvl8pPr>
            <a:lvl9pPr lvl="8" marL="1828800" rtl="0" algn="l">
              <a:spcBef>
                <a:spcPts val="0"/>
              </a:spcBef>
              <a:spcAft>
                <a:spcPts val="0"/>
              </a:spcAft>
              <a:buFont typeface="Proxima Nova"/>
              <a:defRPr>
                <a:latin typeface="Proxima Nova"/>
                <a:ea typeface="Proxima Nova"/>
                <a:cs typeface="Proxima Nova"/>
                <a:sym typeface="Proxima Nova"/>
              </a:defRPr>
            </a:lvl9pPr>
          </a:lstStyle>
          <a:p/>
        </p:txBody>
      </p:sp>
      <p:sp>
        <p:nvSpPr>
          <p:cNvPr id="97" name="Shape 97"/>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rtl="0" algn="l">
              <a:spcBef>
                <a:spcPts val="0"/>
              </a:spcBef>
              <a:spcAft>
                <a:spcPts val="725"/>
              </a:spcAft>
              <a:buFont typeface="Proxima Nova"/>
              <a:defRPr>
                <a:latin typeface="Proxima Nova"/>
                <a:ea typeface="Proxima Nova"/>
                <a:cs typeface="Proxima Nova"/>
                <a:sym typeface="Proxima Nova"/>
              </a:defRPr>
            </a:lvl1pPr>
            <a:lvl2pPr indent="-285750" lvl="1" marL="742950" rtl="0" algn="l">
              <a:spcBef>
                <a:spcPts val="0"/>
              </a:spcBef>
              <a:spcAft>
                <a:spcPts val="725"/>
              </a:spcAft>
              <a:buFont typeface="Proxima Nova"/>
              <a:defRPr>
                <a:latin typeface="Proxima Nova"/>
                <a:ea typeface="Proxima Nova"/>
                <a:cs typeface="Proxima Nova"/>
                <a:sym typeface="Proxima Nova"/>
              </a:defRPr>
            </a:lvl2pPr>
            <a:lvl3pPr indent="-228600" lvl="2" marL="1143000" rtl="0" algn="l">
              <a:spcBef>
                <a:spcPts val="0"/>
              </a:spcBef>
              <a:spcAft>
                <a:spcPts val="850"/>
              </a:spcAft>
              <a:buFont typeface="Proxima Nova"/>
              <a:defRPr>
                <a:latin typeface="Proxima Nova"/>
                <a:ea typeface="Proxima Nova"/>
                <a:cs typeface="Proxima Nova"/>
                <a:sym typeface="Proxima Nova"/>
              </a:defRPr>
            </a:lvl3pPr>
            <a:lvl4pPr indent="-228600" lvl="3" marL="1600200" rtl="0" algn="l">
              <a:spcBef>
                <a:spcPts val="0"/>
              </a:spcBef>
              <a:spcAft>
                <a:spcPts val="563"/>
              </a:spcAft>
              <a:buFont typeface="Proxima Nova"/>
              <a:defRPr>
                <a:latin typeface="Proxima Nova"/>
                <a:ea typeface="Proxima Nova"/>
                <a:cs typeface="Proxima Nova"/>
                <a:sym typeface="Proxima Nova"/>
              </a:defRPr>
            </a:lvl4pPr>
            <a:lvl5pPr indent="-228600" lvl="4" marL="2057400" rtl="0" algn="l">
              <a:spcBef>
                <a:spcPts val="0"/>
              </a:spcBef>
              <a:spcAft>
                <a:spcPts val="288"/>
              </a:spcAft>
              <a:buFont typeface="Proxima Nova"/>
              <a:defRPr>
                <a:latin typeface="Proxima Nova"/>
                <a:ea typeface="Proxima Nova"/>
                <a:cs typeface="Proxima Nova"/>
                <a:sym typeface="Proxima Nova"/>
              </a:defRPr>
            </a:lvl5pPr>
            <a:lvl6pPr indent="0" lvl="5" marL="0" rtl="0" algn="l">
              <a:spcBef>
                <a:spcPts val="0"/>
              </a:spcBef>
              <a:spcAft>
                <a:spcPts val="284"/>
              </a:spcAft>
              <a:buFont typeface="Proxima Nova"/>
              <a:defRPr>
                <a:latin typeface="Proxima Nova"/>
                <a:ea typeface="Proxima Nova"/>
                <a:cs typeface="Proxima Nova"/>
                <a:sym typeface="Proxima Nova"/>
              </a:defRPr>
            </a:lvl6pPr>
            <a:lvl7pPr indent="0" lvl="6" marL="0" rtl="0" algn="l">
              <a:spcBef>
                <a:spcPts val="0"/>
              </a:spcBef>
              <a:spcAft>
                <a:spcPts val="284"/>
              </a:spcAft>
              <a:buFont typeface="Proxima Nova"/>
              <a:defRPr>
                <a:latin typeface="Proxima Nova"/>
                <a:ea typeface="Proxima Nova"/>
                <a:cs typeface="Proxima Nova"/>
                <a:sym typeface="Proxima Nova"/>
              </a:defRPr>
            </a:lvl7pPr>
            <a:lvl8pPr indent="0" lvl="7" marL="0" rtl="0" algn="l">
              <a:spcBef>
                <a:spcPts val="0"/>
              </a:spcBef>
              <a:spcAft>
                <a:spcPts val="284"/>
              </a:spcAft>
              <a:buFont typeface="Proxima Nova"/>
              <a:defRPr>
                <a:latin typeface="Proxima Nova"/>
                <a:ea typeface="Proxima Nova"/>
                <a:cs typeface="Proxima Nova"/>
                <a:sym typeface="Proxima Nova"/>
              </a:defRPr>
            </a:lvl8pPr>
            <a:lvl9pPr indent="0" lvl="8" marL="0" rtl="0" algn="l">
              <a:spcBef>
                <a:spcPts val="0"/>
              </a:spcBef>
              <a:spcAft>
                <a:spcPts val="284"/>
              </a:spcAft>
              <a:buFont typeface="Proxima Nova"/>
              <a:defRPr>
                <a:latin typeface="Proxima Nova"/>
                <a:ea typeface="Proxima Nova"/>
                <a:cs typeface="Proxima Nova"/>
                <a:sym typeface="Proxima Nova"/>
              </a:defRPr>
            </a:lvl9pPr>
          </a:lstStyle>
          <a:p/>
        </p:txBody>
      </p:sp>
      <p:sp>
        <p:nvSpPr>
          <p:cNvPr id="98" name="Shape 98"/>
          <p:cNvSpPr txBox="1"/>
          <p:nvPr>
            <p:ph idx="11" type="ftr"/>
          </p:nvPr>
        </p:nvSpPr>
        <p:spPr>
          <a:xfrm>
            <a:off x="593725" y="4924425"/>
            <a:ext cx="6629400" cy="171300"/>
          </a:xfrm>
          <a:prstGeom prst="rect">
            <a:avLst/>
          </a:prstGeom>
          <a:noFill/>
          <a:ln>
            <a:noFill/>
          </a:ln>
        </p:spPr>
        <p:txBody>
          <a:bodyPr anchorCtr="0" anchor="t" bIns="91425" lIns="91425" rIns="91425" tIns="91425"/>
          <a:lstStyle>
            <a:lvl1pPr indent="0" lvl="0" marL="0" marR="0" rtl="0" algn="l">
              <a:spcBef>
                <a:spcPts val="0"/>
              </a:spcBef>
              <a:buFont typeface="Proxima Nova"/>
              <a:defRPr>
                <a:latin typeface="Proxima Nova"/>
                <a:ea typeface="Proxima Nova"/>
                <a:cs typeface="Proxima Nova"/>
                <a:sym typeface="Proxima Nova"/>
              </a:defRPr>
            </a:lvl1pPr>
            <a:lvl2pPr indent="0" lvl="1" marL="457200" marR="0" rtl="0" algn="l">
              <a:spcBef>
                <a:spcPts val="0"/>
              </a:spcBef>
              <a:buFont typeface="Proxima Nova"/>
              <a:defRPr>
                <a:latin typeface="Proxima Nova"/>
                <a:ea typeface="Proxima Nova"/>
                <a:cs typeface="Proxima Nova"/>
                <a:sym typeface="Proxima Nova"/>
              </a:defRPr>
            </a:lvl2pPr>
            <a:lvl3pPr indent="0" lvl="2" marL="914400" marR="0" rtl="0" algn="l">
              <a:spcBef>
                <a:spcPts val="0"/>
              </a:spcBef>
              <a:buFont typeface="Proxima Nova"/>
              <a:defRPr>
                <a:latin typeface="Proxima Nova"/>
                <a:ea typeface="Proxima Nova"/>
                <a:cs typeface="Proxima Nova"/>
                <a:sym typeface="Proxima Nova"/>
              </a:defRPr>
            </a:lvl3pPr>
            <a:lvl4pPr indent="0" lvl="3" marL="1371600" marR="0" rtl="0" algn="l">
              <a:spcBef>
                <a:spcPts val="0"/>
              </a:spcBef>
              <a:buFont typeface="Proxima Nova"/>
              <a:defRPr>
                <a:latin typeface="Proxima Nova"/>
                <a:ea typeface="Proxima Nova"/>
                <a:cs typeface="Proxima Nova"/>
                <a:sym typeface="Proxima Nova"/>
              </a:defRPr>
            </a:lvl4pPr>
            <a:lvl5pPr indent="0" lvl="4" marL="1828800" marR="0" rtl="0" algn="l">
              <a:spcBef>
                <a:spcPts val="0"/>
              </a:spcBef>
              <a:buFont typeface="Proxima Nova"/>
              <a:defRPr>
                <a:latin typeface="Proxima Nova"/>
                <a:ea typeface="Proxima Nova"/>
                <a:cs typeface="Proxima Nova"/>
                <a:sym typeface="Proxima Nova"/>
              </a:defRPr>
            </a:lvl5pPr>
            <a:lvl6pPr indent="0" lvl="5" marL="2286000" marR="0" rtl="0" algn="l">
              <a:spcBef>
                <a:spcPts val="0"/>
              </a:spcBef>
              <a:buFont typeface="Proxima Nova"/>
              <a:defRPr>
                <a:latin typeface="Proxima Nova"/>
                <a:ea typeface="Proxima Nova"/>
                <a:cs typeface="Proxima Nova"/>
                <a:sym typeface="Proxima Nova"/>
              </a:defRPr>
            </a:lvl6pPr>
            <a:lvl7pPr indent="0" lvl="6" marL="2743200" marR="0" rtl="0" algn="l">
              <a:spcBef>
                <a:spcPts val="0"/>
              </a:spcBef>
              <a:buFont typeface="Proxima Nova"/>
              <a:defRPr>
                <a:latin typeface="Proxima Nova"/>
                <a:ea typeface="Proxima Nova"/>
                <a:cs typeface="Proxima Nova"/>
                <a:sym typeface="Proxima Nova"/>
              </a:defRPr>
            </a:lvl7pPr>
            <a:lvl8pPr indent="0" lvl="7" marL="3200400" marR="0" rtl="0" algn="l">
              <a:spcBef>
                <a:spcPts val="0"/>
              </a:spcBef>
              <a:buFont typeface="Proxima Nova"/>
              <a:defRPr>
                <a:latin typeface="Proxima Nova"/>
                <a:ea typeface="Proxima Nova"/>
                <a:cs typeface="Proxima Nova"/>
                <a:sym typeface="Proxima Nova"/>
              </a:defRPr>
            </a:lvl8pPr>
            <a:lvl9pPr indent="0" lvl="8" marL="3657600" marR="0" rtl="0" algn="l">
              <a:spcBef>
                <a:spcPts val="0"/>
              </a:spcBef>
              <a:buFont typeface="Proxima Nova"/>
              <a:defRPr>
                <a:latin typeface="Proxima Nova"/>
                <a:ea typeface="Proxima Nova"/>
                <a:cs typeface="Proxima Nova"/>
                <a:sym typeface="Proxima Nova"/>
              </a:defRPr>
            </a:lvl9pPr>
          </a:lstStyle>
          <a:p/>
        </p:txBody>
      </p:sp>
      <p:sp>
        <p:nvSpPr>
          <p:cNvPr id="99" name="Shape 99"/>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100" name="Shape 100"/>
        <p:cNvGrpSpPr/>
        <p:nvPr/>
      </p:nvGrpSpPr>
      <p:grpSpPr>
        <a:xfrm>
          <a:off x="0" y="0"/>
          <a:ext cx="0" cy="0"/>
          <a:chOff x="0" y="0"/>
          <a:chExt cx="0" cy="0"/>
        </a:xfrm>
      </p:grpSpPr>
      <p:sp>
        <p:nvSpPr>
          <p:cNvPr id="101" name="Shape 101"/>
          <p:cNvSpPr txBox="1"/>
          <p:nvPr>
            <p:ph idx="10" type="dt"/>
          </p:nvPr>
        </p:nvSpPr>
        <p:spPr>
          <a:xfrm>
            <a:off x="0" y="0"/>
            <a:ext cx="2999700" cy="2249700"/>
          </a:xfrm>
          <a:prstGeom prst="rect">
            <a:avLst/>
          </a:prstGeom>
          <a:noFill/>
          <a:ln>
            <a:noFill/>
          </a:ln>
        </p:spPr>
        <p:txBody>
          <a:bodyPr anchorCtr="0" anchor="t" bIns="91425" lIns="91425" rIns="91425" tIns="91425"/>
          <a:lstStyle>
            <a:lvl1pPr indent="0" lvl="0" marL="0" marR="0" rtl="0" algn="l">
              <a:spcBef>
                <a:spcPts val="0"/>
              </a:spcBef>
              <a:buSzPct val="100000"/>
              <a:defRPr sz="1400"/>
            </a:lvl1pPr>
            <a:lvl2pPr indent="0" lvl="1" marL="457200" marR="0" rtl="0" algn="l">
              <a:spcBef>
                <a:spcPts val="0"/>
              </a:spcBef>
              <a:buSzPct val="100000"/>
              <a:defRPr sz="1400"/>
            </a:lvl2pPr>
            <a:lvl3pPr indent="0" lvl="2" marL="914400" marR="0" rtl="0" algn="l">
              <a:spcBef>
                <a:spcPts val="0"/>
              </a:spcBef>
              <a:buSzPct val="100000"/>
              <a:defRPr sz="1400"/>
            </a:lvl3pPr>
            <a:lvl4pPr indent="0" lvl="3" marL="1371600" marR="0" rtl="0" algn="l">
              <a:spcBef>
                <a:spcPts val="0"/>
              </a:spcBef>
              <a:buSzPct val="100000"/>
              <a:defRPr sz="1400"/>
            </a:lvl4pPr>
            <a:lvl5pPr indent="0" lvl="4" marL="1828800" marR="0" rtl="0" algn="l">
              <a:spcBef>
                <a:spcPts val="0"/>
              </a:spcBef>
              <a:buSzPct val="100000"/>
              <a:defRPr sz="1400"/>
            </a:lvl5pPr>
            <a:lvl6pPr indent="0" lvl="5" marL="2286000" marR="0" rtl="0" algn="l">
              <a:spcBef>
                <a:spcPts val="0"/>
              </a:spcBef>
              <a:buSzPct val="100000"/>
              <a:defRPr sz="1400"/>
            </a:lvl6pPr>
            <a:lvl7pPr indent="0" lvl="6" marL="2743200" marR="0" rtl="0" algn="l">
              <a:spcBef>
                <a:spcPts val="0"/>
              </a:spcBef>
              <a:buSzPct val="100000"/>
              <a:defRPr sz="1400"/>
            </a:lvl7pPr>
            <a:lvl8pPr indent="0" lvl="7" marL="3200400" marR="0" rtl="0" algn="l">
              <a:spcBef>
                <a:spcPts val="0"/>
              </a:spcBef>
              <a:buSzPct val="100000"/>
              <a:defRPr sz="1400"/>
            </a:lvl8pPr>
            <a:lvl9pPr indent="0" lvl="8" marL="3657600" marR="0" rtl="0" algn="l">
              <a:spcBef>
                <a:spcPts val="0"/>
              </a:spcBef>
              <a:buSzPct val="100000"/>
              <a:defRPr sz="1400"/>
            </a:lvl9pPr>
          </a:lstStyle>
          <a:p/>
        </p:txBody>
      </p:sp>
      <p:sp>
        <p:nvSpPr>
          <p:cNvPr id="102" name="Shape 102"/>
          <p:cNvSpPr txBox="1"/>
          <p:nvPr>
            <p:ph idx="11" type="ftr"/>
          </p:nvPr>
        </p:nvSpPr>
        <p:spPr>
          <a:xfrm>
            <a:off x="593281" y="4923990"/>
            <a:ext cx="6629400" cy="1713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3" name="Shape 103"/>
          <p:cNvSpPr txBox="1"/>
          <p:nvPr>
            <p:ph idx="12" type="sldNum"/>
          </p:nvPr>
        </p:nvSpPr>
        <p:spPr>
          <a:xfrm>
            <a:off x="0" y="4802500"/>
            <a:ext cx="502800" cy="171300"/>
          </a:xfrm>
          <a:prstGeom prst="rect">
            <a:avLst/>
          </a:prstGeom>
          <a:noFill/>
          <a:ln>
            <a:noFill/>
          </a:ln>
        </p:spPr>
        <p:txBody>
          <a:bodyPr anchorCtr="1" anchor="t" bIns="45700" lIns="91425" rIns="91425" tIns="45700">
            <a:noAutofit/>
          </a:bodyPr>
          <a:lstStyle/>
          <a:p>
            <a:pPr indent="0" lvl="0" marL="0" marR="0" rtl="0" algn="l">
              <a:spcBef>
                <a:spcPts val="0"/>
              </a:spcBef>
              <a:buSzPct val="25000"/>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9.png"/><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1">
            <a:alphaModFix/>
          </a:blip>
          <a:srcRect b="0" l="0" r="0" t="0"/>
          <a:stretch/>
        </p:blipFill>
        <p:spPr>
          <a:xfrm>
            <a:off x="358" y="269"/>
            <a:ext cx="9160200" cy="5155500"/>
          </a:xfrm>
          <a:prstGeom prst="rect">
            <a:avLst/>
          </a:prstGeom>
          <a:noFill/>
          <a:ln>
            <a:noFill/>
          </a:ln>
        </p:spPr>
      </p:pic>
      <p:sp>
        <p:nvSpPr>
          <p:cNvPr id="52" name="Shape 52"/>
          <p:cNvSpPr txBox="1"/>
          <p:nvPr>
            <p:ph type="title"/>
          </p:nvPr>
        </p:nvSpPr>
        <p:spPr>
          <a:xfrm>
            <a:off x="2560325" y="2021759"/>
            <a:ext cx="5120700" cy="858598"/>
          </a:xfrm>
          <a:prstGeom prst="rect">
            <a:avLst/>
          </a:prstGeom>
          <a:noFill/>
          <a:ln>
            <a:noFill/>
          </a:ln>
        </p:spPr>
        <p:txBody>
          <a:bodyPr anchorCtr="1" anchor="ctr" bIns="91425" lIns="91425" rIns="91425" tIns="91425"/>
          <a:lstStyle>
            <a:lvl1pPr indent="0" lvl="0" marL="0" marR="0" rtl="0" algn="ctr">
              <a:lnSpc>
                <a:spcPct val="100000"/>
              </a:lnSpc>
              <a:spcBef>
                <a:spcPts val="0"/>
              </a:spcBef>
              <a:spcAft>
                <a:spcPts val="0"/>
              </a:spcAft>
              <a:buClr>
                <a:schemeClr val="dk1"/>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spcBef>
                <a:spcPts val="0"/>
              </a:spcBef>
              <a:defRPr b="0" i="0" sz="1400" u="none" cap="none" strike="noStrike"/>
            </a:lvl2pPr>
            <a:lvl3pPr indent="0" lvl="2" marL="0" marR="0" rtl="0" algn="l">
              <a:spcBef>
                <a:spcPts val="0"/>
              </a:spcBef>
              <a:defRPr b="0" i="0" sz="1400" u="none" cap="none" strike="noStrike"/>
            </a:lvl3pPr>
            <a:lvl4pPr indent="0" lvl="3" marL="0" marR="0" rtl="0" algn="l">
              <a:spcBef>
                <a:spcPts val="0"/>
              </a:spcBef>
              <a:defRPr b="0" i="0" sz="1400" u="none" cap="none" strike="noStrike"/>
            </a:lvl4pPr>
            <a:lvl5pPr indent="0" lvl="4" marL="0" marR="0" rtl="0" algn="l">
              <a:spcBef>
                <a:spcPts val="0"/>
              </a:spcBef>
              <a:defRPr b="0" i="0" sz="1400" u="none" cap="none" strike="noStrike"/>
            </a:lvl5pPr>
            <a:lvl6pPr indent="0" lvl="5" marL="0" marR="0" rtl="0" algn="l">
              <a:spcBef>
                <a:spcPts val="0"/>
              </a:spcBef>
              <a:defRPr b="0" i="0" sz="1400" u="none" cap="none" strike="noStrike"/>
            </a:lvl6pPr>
            <a:lvl7pPr indent="0" lvl="6" marL="0" marR="0" rtl="0" algn="l">
              <a:spcBef>
                <a:spcPts val="0"/>
              </a:spcBef>
              <a:defRPr b="0" i="0" sz="1400" u="none" cap="none" strike="noStrike"/>
            </a:lvl7pPr>
            <a:lvl8pPr indent="0" lvl="7" marL="0" marR="0" rtl="0" algn="l">
              <a:spcBef>
                <a:spcPts val="0"/>
              </a:spcBef>
              <a:defRPr b="0" i="0" sz="1400" u="none" cap="none" strike="noStrike"/>
            </a:lvl8pPr>
            <a:lvl9pPr indent="0" lvl="8" marL="0" marR="0" rtl="0" algn="l">
              <a:spcBef>
                <a:spcPts val="0"/>
              </a:spcBef>
              <a:defRPr b="0" i="0" sz="1400" u="none" cap="none" strike="noStrike"/>
            </a:lvl9pPr>
          </a:lstStyle>
          <a:p/>
        </p:txBody>
      </p:sp>
      <p:sp>
        <p:nvSpPr>
          <p:cNvPr id="53" name="Shape 53"/>
          <p:cNvSpPr txBox="1"/>
          <p:nvPr>
            <p:ph idx="1" type="body"/>
          </p:nvPr>
        </p:nvSpPr>
        <p:spPr>
          <a:xfrm>
            <a:off x="2175124" y="3489208"/>
            <a:ext cx="5505898" cy="2983200"/>
          </a:xfrm>
          <a:prstGeom prst="rect">
            <a:avLst/>
          </a:prstGeom>
          <a:noFill/>
          <a:ln>
            <a:noFill/>
          </a:ln>
        </p:spPr>
        <p:txBody>
          <a:bodyPr anchorCtr="1" anchor="t" bIns="91425" lIns="91425" rIns="91425" tIns="91425"/>
          <a:lstStyle>
            <a:lvl1pPr indent="-50800" lvl="0" marL="3429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1pPr>
            <a:lvl2pPr indent="-12700" lvl="1" marL="7366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2pPr>
            <a:lvl3pPr indent="12700" lvl="2" marL="1143000" marR="0" rtl="0" algn="l">
              <a:lnSpc>
                <a:spcPct val="100000"/>
              </a:lnSpc>
              <a:spcBef>
                <a:spcPts val="5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3pPr>
            <a:lvl4pPr indent="-12700" lvl="3" marL="1600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4pPr>
            <a:lvl5pPr indent="-12700" lvl="4" marL="20574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5pPr>
            <a:lvl6pPr indent="-12700" lvl="5" marL="25146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6pPr>
            <a:lvl7pPr indent="-12700" lvl="6" marL="29718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7pPr>
            <a:lvl8pPr indent="-12700" lvl="7" marL="34290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8pPr>
            <a:lvl9pPr indent="-12700" lvl="8" marL="3886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54" name="Shape 54"/>
          <p:cNvPicPr preferRelativeResize="0"/>
          <p:nvPr/>
        </p:nvPicPr>
        <p:blipFill rotWithShape="1">
          <a:blip r:embed="rId2">
            <a:alphaModFix/>
          </a:blip>
          <a:srcRect b="0" l="0" r="0" t="0"/>
          <a:stretch/>
        </p:blipFill>
        <p:spPr>
          <a:xfrm>
            <a:off x="1833848" y="1540625"/>
            <a:ext cx="1432200" cy="452700"/>
          </a:xfrm>
          <a:prstGeom prst="rect">
            <a:avLst/>
          </a:prstGeom>
          <a:noFill/>
          <a:ln>
            <a:noFill/>
          </a:ln>
        </p:spPr>
      </p:pic>
      <p:sp>
        <p:nvSpPr>
          <p:cNvPr id="55" name="Shape 55"/>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t>‹#›</a:t>
            </a:fld>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826650" y="1660725"/>
            <a:ext cx="7490700" cy="1822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Proxima Nova"/>
              <a:buNone/>
              <a:defRPr b="1" i="0" sz="3200" u="none" cap="none" strike="noStrike">
                <a:solidFill>
                  <a:schemeClr val="lt1"/>
                </a:solidFill>
                <a:latin typeface="Proxima Nova"/>
                <a:ea typeface="Proxima Nova"/>
                <a:cs typeface="Proxima Nova"/>
                <a:sym typeface="Proxima Nova"/>
              </a:defRPr>
            </a:lvl1pPr>
            <a:lvl2pPr indent="0" lvl="1"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2pPr>
            <a:lvl3pPr indent="0" lvl="2"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3pPr>
            <a:lvl4pPr indent="0" lvl="3"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4pPr>
            <a:lvl5pPr indent="0" lvl="4"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5pPr>
            <a:lvl6pPr indent="0" lvl="5"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6pPr>
            <a:lvl7pPr indent="0" lvl="6"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7pPr>
            <a:lvl8pPr indent="0" lvl="7"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8pPr>
            <a:lvl9pPr indent="0" lvl="8"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9pPr>
          </a:lstStyle>
          <a:p/>
        </p:txBody>
      </p:sp>
      <p:pic>
        <p:nvPicPr>
          <p:cNvPr id="66" name="Shape 66"/>
          <p:cNvPicPr preferRelativeResize="0"/>
          <p:nvPr/>
        </p:nvPicPr>
        <p:blipFill rotWithShape="1">
          <a:blip r:embed="rId2">
            <a:alphaModFix/>
          </a:blip>
          <a:srcRect b="0" l="0" r="0" t="0"/>
          <a:stretch/>
        </p:blipFill>
        <p:spPr>
          <a:xfrm>
            <a:off x="8327450" y="4816657"/>
            <a:ext cx="654673" cy="214733"/>
          </a:xfrm>
          <a:prstGeom prst="rect">
            <a:avLst/>
          </a:prstGeom>
          <a:noFill/>
          <a:ln>
            <a:noFill/>
          </a:ln>
        </p:spPr>
      </p:pic>
      <p:sp>
        <p:nvSpPr>
          <p:cNvPr id="67" name="Shape 67"/>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 name="Shape 89"/>
        <p:cNvGrpSpPr/>
        <p:nvPr/>
      </p:nvGrpSpPr>
      <p:grpSpPr>
        <a:xfrm>
          <a:off x="0" y="0"/>
          <a:ext cx="0" cy="0"/>
          <a:chOff x="0" y="0"/>
          <a:chExt cx="0" cy="0"/>
        </a:xfrm>
      </p:grpSpPr>
      <p:pic>
        <p:nvPicPr>
          <p:cNvPr descr="1000000000000BB8000008CA53FA6FC7.png" id="90" name="Shape 90"/>
          <p:cNvPicPr preferRelativeResize="0"/>
          <p:nvPr/>
        </p:nvPicPr>
        <p:blipFill rotWithShape="1">
          <a:blip r:embed="rId1">
            <a:alphaModFix/>
          </a:blip>
          <a:srcRect b="0" l="0" r="0" t="0"/>
          <a:stretch/>
        </p:blipFill>
        <p:spPr>
          <a:xfrm>
            <a:off x="0" y="0"/>
            <a:ext cx="9167700" cy="5155500"/>
          </a:xfrm>
          <a:prstGeom prst="rect">
            <a:avLst/>
          </a:prstGeom>
          <a:noFill/>
          <a:ln>
            <a:noFill/>
          </a:ln>
        </p:spPr>
      </p:pic>
      <p:pic>
        <p:nvPicPr>
          <p:cNvPr descr="10000201000000EA0000004B3C12ECD8.png" id="91" name="Shape 91"/>
          <p:cNvPicPr preferRelativeResize="0"/>
          <p:nvPr/>
        </p:nvPicPr>
        <p:blipFill rotWithShape="1">
          <a:blip r:embed="rId2">
            <a:alphaModFix/>
          </a:blip>
          <a:srcRect b="0" l="-21006" r="0" t="0"/>
          <a:stretch/>
        </p:blipFill>
        <p:spPr>
          <a:xfrm>
            <a:off x="8219286" y="4835531"/>
            <a:ext cx="712800" cy="171300"/>
          </a:xfrm>
          <a:prstGeom prst="rect">
            <a:avLst/>
          </a:prstGeom>
          <a:noFill/>
          <a:ln>
            <a:noFill/>
          </a:ln>
        </p:spPr>
      </p:pic>
      <p:sp>
        <p:nvSpPr>
          <p:cNvPr id="92" name="Shape 92"/>
          <p:cNvSpPr txBox="1"/>
          <p:nvPr>
            <p:ph type="title"/>
          </p:nvPr>
        </p:nvSpPr>
        <p:spPr>
          <a:xfrm>
            <a:off x="685800" y="0"/>
            <a:ext cx="7772400" cy="1063200"/>
          </a:xfrm>
          <a:prstGeom prst="rect">
            <a:avLst/>
          </a:prstGeom>
          <a:noFill/>
          <a:ln>
            <a:noFill/>
          </a:ln>
        </p:spPr>
        <p:txBody>
          <a:bodyPr anchorCtr="0" anchor="b" bIns="91425" lIns="91425" rIns="91425" tIns="91425"/>
          <a:lstStyle>
            <a:lvl1pPr indent="0" lvl="0" marL="0" marR="0" rtl="0" algn="l">
              <a:spcBef>
                <a:spcPts val="0"/>
              </a:spcBef>
              <a:spcAft>
                <a:spcPts val="0"/>
              </a:spcAft>
              <a:buFont typeface="Proxima Nova"/>
              <a:defRPr>
                <a:latin typeface="Proxima Nova"/>
                <a:ea typeface="Proxima Nova"/>
                <a:cs typeface="Proxima Nova"/>
                <a:sym typeface="Proxima Nova"/>
              </a:defRPr>
            </a:lvl1pPr>
            <a:lvl2pPr indent="0" lvl="1" marL="0" marR="0" rtl="0" algn="l">
              <a:spcBef>
                <a:spcPts val="0"/>
              </a:spcBef>
              <a:spcAft>
                <a:spcPts val="0"/>
              </a:spcAft>
              <a:buFont typeface="Proxima Nova"/>
              <a:defRPr>
                <a:latin typeface="Proxima Nova"/>
                <a:ea typeface="Proxima Nova"/>
                <a:cs typeface="Proxima Nova"/>
                <a:sym typeface="Proxima Nova"/>
              </a:defRPr>
            </a:lvl2pPr>
            <a:lvl3pPr indent="0" lvl="2" marL="0" marR="0" rtl="0" algn="l">
              <a:spcBef>
                <a:spcPts val="0"/>
              </a:spcBef>
              <a:spcAft>
                <a:spcPts val="0"/>
              </a:spcAft>
              <a:buFont typeface="Proxima Nova"/>
              <a:defRPr>
                <a:latin typeface="Proxima Nova"/>
                <a:ea typeface="Proxima Nova"/>
                <a:cs typeface="Proxima Nova"/>
                <a:sym typeface="Proxima Nova"/>
              </a:defRPr>
            </a:lvl3pPr>
            <a:lvl4pPr indent="0" lvl="3" marL="0" marR="0" rtl="0" algn="l">
              <a:spcBef>
                <a:spcPts val="0"/>
              </a:spcBef>
              <a:spcAft>
                <a:spcPts val="0"/>
              </a:spcAft>
              <a:buFont typeface="Proxima Nova"/>
              <a:defRPr>
                <a:latin typeface="Proxima Nova"/>
                <a:ea typeface="Proxima Nova"/>
                <a:cs typeface="Proxima Nova"/>
                <a:sym typeface="Proxima Nova"/>
              </a:defRPr>
            </a:lvl4pPr>
            <a:lvl5pPr indent="0" lvl="4" marL="0" marR="0" rtl="0" algn="l">
              <a:spcBef>
                <a:spcPts val="0"/>
              </a:spcBef>
              <a:spcAft>
                <a:spcPts val="0"/>
              </a:spcAft>
              <a:buFont typeface="Proxima Nova"/>
              <a:defRPr>
                <a:latin typeface="Proxima Nova"/>
                <a:ea typeface="Proxima Nova"/>
                <a:cs typeface="Proxima Nova"/>
                <a:sym typeface="Proxima Nova"/>
              </a:defRPr>
            </a:lvl5pPr>
            <a:lvl6pPr indent="0" lvl="5" marL="457200" marR="0" rtl="0" algn="l">
              <a:spcBef>
                <a:spcPts val="0"/>
              </a:spcBef>
              <a:spcAft>
                <a:spcPts val="0"/>
              </a:spcAft>
              <a:buFont typeface="Proxima Nova"/>
              <a:defRPr>
                <a:latin typeface="Proxima Nova"/>
                <a:ea typeface="Proxima Nova"/>
                <a:cs typeface="Proxima Nova"/>
                <a:sym typeface="Proxima Nova"/>
              </a:defRPr>
            </a:lvl6pPr>
            <a:lvl7pPr indent="0" lvl="6" marL="914400" marR="0" rtl="0" algn="l">
              <a:spcBef>
                <a:spcPts val="0"/>
              </a:spcBef>
              <a:spcAft>
                <a:spcPts val="0"/>
              </a:spcAft>
              <a:buFont typeface="Proxima Nova"/>
              <a:defRPr>
                <a:latin typeface="Proxima Nova"/>
                <a:ea typeface="Proxima Nova"/>
                <a:cs typeface="Proxima Nova"/>
                <a:sym typeface="Proxima Nova"/>
              </a:defRPr>
            </a:lvl7pPr>
            <a:lvl8pPr indent="0" lvl="7" marL="1371600" marR="0" rtl="0" algn="l">
              <a:spcBef>
                <a:spcPts val="0"/>
              </a:spcBef>
              <a:spcAft>
                <a:spcPts val="0"/>
              </a:spcAft>
              <a:buFont typeface="Proxima Nova"/>
              <a:defRPr>
                <a:latin typeface="Proxima Nova"/>
                <a:ea typeface="Proxima Nova"/>
                <a:cs typeface="Proxima Nova"/>
                <a:sym typeface="Proxima Nova"/>
              </a:defRPr>
            </a:lvl8pPr>
            <a:lvl9pPr indent="0" lvl="8" marL="1828800" marR="0" rtl="0" algn="l">
              <a:spcBef>
                <a:spcPts val="0"/>
              </a:spcBef>
              <a:spcAft>
                <a:spcPts val="0"/>
              </a:spcAft>
              <a:buFont typeface="Proxima Nova"/>
              <a:defRPr>
                <a:latin typeface="Proxima Nova"/>
                <a:ea typeface="Proxima Nova"/>
                <a:cs typeface="Proxima Nova"/>
                <a:sym typeface="Proxima Nova"/>
              </a:defRPr>
            </a:lvl9pPr>
          </a:lstStyle>
          <a:p/>
        </p:txBody>
      </p:sp>
      <p:sp>
        <p:nvSpPr>
          <p:cNvPr id="93" name="Shape 93"/>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marR="0" rtl="0" algn="l">
              <a:spcBef>
                <a:spcPts val="0"/>
              </a:spcBef>
              <a:spcAft>
                <a:spcPts val="725"/>
              </a:spcAft>
              <a:buFont typeface="Proxima Nova"/>
              <a:defRPr>
                <a:latin typeface="Proxima Nova"/>
                <a:ea typeface="Proxima Nova"/>
                <a:cs typeface="Proxima Nova"/>
                <a:sym typeface="Proxima Nova"/>
              </a:defRPr>
            </a:lvl1pPr>
            <a:lvl2pPr indent="-285750" lvl="1" marL="742950" marR="0" rtl="0" algn="l">
              <a:spcBef>
                <a:spcPts val="0"/>
              </a:spcBef>
              <a:spcAft>
                <a:spcPts val="725"/>
              </a:spcAft>
              <a:buFont typeface="Proxima Nova"/>
              <a:defRPr>
                <a:latin typeface="Proxima Nova"/>
                <a:ea typeface="Proxima Nova"/>
                <a:cs typeface="Proxima Nova"/>
                <a:sym typeface="Proxima Nova"/>
              </a:defRPr>
            </a:lvl2pPr>
            <a:lvl3pPr indent="-228600" lvl="2" marL="1143000" marR="0" rtl="0" algn="l">
              <a:spcBef>
                <a:spcPts val="0"/>
              </a:spcBef>
              <a:spcAft>
                <a:spcPts val="850"/>
              </a:spcAft>
              <a:buFont typeface="Proxima Nova"/>
              <a:defRPr>
                <a:latin typeface="Proxima Nova"/>
                <a:ea typeface="Proxima Nova"/>
                <a:cs typeface="Proxima Nova"/>
                <a:sym typeface="Proxima Nova"/>
              </a:defRPr>
            </a:lvl3pPr>
            <a:lvl4pPr indent="-228600" lvl="3" marL="1600200" marR="0" rtl="0" algn="l">
              <a:spcBef>
                <a:spcPts val="0"/>
              </a:spcBef>
              <a:spcAft>
                <a:spcPts val="563"/>
              </a:spcAft>
              <a:buFont typeface="Proxima Nova"/>
              <a:defRPr>
                <a:latin typeface="Proxima Nova"/>
                <a:ea typeface="Proxima Nova"/>
                <a:cs typeface="Proxima Nova"/>
                <a:sym typeface="Proxima Nova"/>
              </a:defRPr>
            </a:lvl4pPr>
            <a:lvl5pPr indent="-228600" lvl="4" marL="2057400" marR="0" rtl="0" algn="l">
              <a:spcBef>
                <a:spcPts val="0"/>
              </a:spcBef>
              <a:spcAft>
                <a:spcPts val="288"/>
              </a:spcAft>
              <a:buFont typeface="Proxima Nova"/>
              <a:defRPr>
                <a:latin typeface="Proxima Nova"/>
                <a:ea typeface="Proxima Nova"/>
                <a:cs typeface="Proxima Nova"/>
                <a:sym typeface="Proxima Nova"/>
              </a:defRPr>
            </a:lvl5pPr>
            <a:lvl6pPr indent="0" lvl="5" marL="0" marR="0" rtl="0" algn="l">
              <a:spcBef>
                <a:spcPts val="0"/>
              </a:spcBef>
              <a:spcAft>
                <a:spcPts val="284"/>
              </a:spcAft>
              <a:buFont typeface="Proxima Nova"/>
              <a:defRPr>
                <a:latin typeface="Proxima Nova"/>
                <a:ea typeface="Proxima Nova"/>
                <a:cs typeface="Proxima Nova"/>
                <a:sym typeface="Proxima Nova"/>
              </a:defRPr>
            </a:lvl6pPr>
            <a:lvl7pPr indent="0" lvl="6" marL="0" marR="0" rtl="0" algn="l">
              <a:spcBef>
                <a:spcPts val="0"/>
              </a:spcBef>
              <a:spcAft>
                <a:spcPts val="284"/>
              </a:spcAft>
              <a:buFont typeface="Proxima Nova"/>
              <a:defRPr>
                <a:latin typeface="Proxima Nova"/>
                <a:ea typeface="Proxima Nova"/>
                <a:cs typeface="Proxima Nova"/>
                <a:sym typeface="Proxima Nova"/>
              </a:defRPr>
            </a:lvl7pPr>
            <a:lvl8pPr indent="0" lvl="7" marL="0" marR="0" rtl="0" algn="l">
              <a:spcBef>
                <a:spcPts val="0"/>
              </a:spcBef>
              <a:spcAft>
                <a:spcPts val="284"/>
              </a:spcAft>
              <a:buFont typeface="Proxima Nova"/>
              <a:defRPr>
                <a:latin typeface="Proxima Nova"/>
                <a:ea typeface="Proxima Nova"/>
                <a:cs typeface="Proxima Nova"/>
                <a:sym typeface="Proxima Nova"/>
              </a:defRPr>
            </a:lvl8pPr>
            <a:lvl9pPr indent="0" lvl="8" marL="0" marR="0" rtl="0" algn="l">
              <a:spcBef>
                <a:spcPts val="0"/>
              </a:spcBef>
              <a:spcAft>
                <a:spcPts val="284"/>
              </a:spcAft>
              <a:buFont typeface="Proxima Nova"/>
              <a:defRPr>
                <a:latin typeface="Proxima Nova"/>
                <a:ea typeface="Proxima Nova"/>
                <a:cs typeface="Proxima Nova"/>
                <a:sym typeface="Proxima Nova"/>
              </a:defRPr>
            </a:lvl9pPr>
          </a:lstStyle>
          <a:p/>
        </p:txBody>
      </p:sp>
      <p:sp>
        <p:nvSpPr>
          <p:cNvPr id="94" name="Shape 94"/>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 accent1="accent1" accent2="accent2" accent3="accent3" accent4="accent4" accent5="accent5" accent6="accent6" bg1="lt1" bg2="dk2" tx1="dk1" tx2="lt2" folHlink="folHlink" hlink="hlink"/>
  <p:sldLayoutIdLst>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Openshift Sub </a:t>
            </a: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[business case name]</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a:t>
            </a:r>
            <a:r>
              <a:rPr i="1" lang="en" sz="2400">
                <a:solidFill>
                  <a:srgbClr val="FFFFFF"/>
                </a:solidFill>
                <a:latin typeface="Proxima Nova"/>
                <a:ea typeface="Proxima Nova"/>
                <a:cs typeface="Proxima Nova"/>
                <a:sym typeface="Proxima Nova"/>
              </a:rPr>
              <a:t>Insert Date]</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17 Feb 2017</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latin typeface="Proxima Nova"/>
                <a:ea typeface="Proxima Nova"/>
                <a:cs typeface="Proxima Nova"/>
                <a:sym typeface="Proxima Nova"/>
              </a:rPr>
              <a:t>Project Team &amp; Stakeholder Structure</a:t>
            </a:r>
          </a:p>
        </p:txBody>
      </p:sp>
      <p:sp>
        <p:nvSpPr>
          <p:cNvPr id="270" name="Shape 270"/>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10</a:t>
            </a:r>
          </a:p>
        </p:txBody>
      </p:sp>
      <p:sp>
        <p:nvSpPr>
          <p:cNvPr id="271" name="Shape 271"/>
          <p:cNvSpPr txBox="1"/>
          <p:nvPr/>
        </p:nvSpPr>
        <p:spPr>
          <a:xfrm>
            <a:off x="135600" y="2620025"/>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72" name="Shape 272"/>
          <p:cNvSpPr/>
          <p:nvPr/>
        </p:nvSpPr>
        <p:spPr>
          <a:xfrm>
            <a:off x="840225" y="1075687"/>
            <a:ext cx="7476600" cy="527100"/>
          </a:xfrm>
          <a:prstGeom prst="rect">
            <a:avLst/>
          </a:prstGeom>
          <a:solidFill>
            <a:srgbClr val="6FA8DC"/>
          </a:solid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000">
                <a:solidFill>
                  <a:schemeClr val="lt1"/>
                </a:solidFill>
                <a:latin typeface="Proxima Nova"/>
                <a:ea typeface="Proxima Nova"/>
                <a:cs typeface="Proxima Nova"/>
                <a:sym typeface="Proxima Nova"/>
              </a:rPr>
              <a:t>STEERING COMMITTEE</a:t>
            </a:r>
          </a:p>
          <a:p>
            <a:pPr lvl="0" rtl="0" algn="ctr">
              <a:spcBef>
                <a:spcPts val="0"/>
              </a:spcBef>
              <a:buNone/>
            </a:pPr>
            <a:r>
              <a:rPr b="1" lang="en" sz="1000">
                <a:solidFill>
                  <a:schemeClr val="lt1"/>
                </a:solidFill>
                <a:latin typeface="Proxima Nova"/>
                <a:ea typeface="Proxima Nova"/>
                <a:cs typeface="Proxima Nova"/>
                <a:sym typeface="Proxima Nova"/>
              </a:rPr>
              <a:t>(Names)</a:t>
            </a:r>
          </a:p>
        </p:txBody>
      </p:sp>
      <p:sp>
        <p:nvSpPr>
          <p:cNvPr id="273" name="Shape 273"/>
          <p:cNvSpPr txBox="1"/>
          <p:nvPr/>
        </p:nvSpPr>
        <p:spPr>
          <a:xfrm>
            <a:off x="2379224"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74" name="Shape 274"/>
          <p:cNvSpPr txBox="1"/>
          <p:nvPr/>
        </p:nvSpPr>
        <p:spPr>
          <a:xfrm>
            <a:off x="1527275"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PROGRAM LEADER / PM</a:t>
            </a:r>
          </a:p>
          <a:p>
            <a:pPr lvl="0" rtl="0">
              <a:spcBef>
                <a:spcPts val="0"/>
              </a:spcBef>
              <a:buNone/>
            </a:pPr>
            <a:r>
              <a:rPr lang="en" sz="1200">
                <a:solidFill>
                  <a:srgbClr val="980000"/>
                </a:solidFill>
                <a:latin typeface="Proxima Nova"/>
                <a:ea typeface="Proxima Nova"/>
                <a:cs typeface="Proxima Nova"/>
                <a:sym typeface="Proxima Nova"/>
              </a:rPr>
              <a:t>Name</a:t>
            </a:r>
          </a:p>
        </p:txBody>
      </p:sp>
      <p:cxnSp>
        <p:nvCxnSpPr>
          <p:cNvPr id="275" name="Shape 275"/>
          <p:cNvCxnSpPr>
            <a:stCxn id="274" idx="0"/>
          </p:cNvCxnSpPr>
          <p:nvPr/>
        </p:nvCxnSpPr>
        <p:spPr>
          <a:xfrm>
            <a:off x="2759525" y="1876500"/>
            <a:ext cx="0" cy="0"/>
          </a:xfrm>
          <a:prstGeom prst="straightConnector1">
            <a:avLst/>
          </a:prstGeom>
          <a:noFill/>
          <a:ln cap="flat" cmpd="sng" w="9525">
            <a:solidFill>
              <a:schemeClr val="dk2"/>
            </a:solidFill>
            <a:prstDash val="solid"/>
            <a:round/>
            <a:headEnd len="lg" w="lg" type="none"/>
            <a:tailEnd len="lg" w="lg" type="none"/>
          </a:ln>
        </p:spPr>
      </p:cxnSp>
      <p:sp>
        <p:nvSpPr>
          <p:cNvPr id="276" name="Shape 276"/>
          <p:cNvSpPr txBox="1"/>
          <p:nvPr/>
        </p:nvSpPr>
        <p:spPr>
          <a:xfrm>
            <a:off x="1356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7" name="Shape 277"/>
          <p:cNvSpPr txBox="1"/>
          <p:nvPr/>
        </p:nvSpPr>
        <p:spPr>
          <a:xfrm>
            <a:off x="8709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8" name="Shape 278"/>
          <p:cNvSpPr txBox="1"/>
          <p:nvPr/>
        </p:nvSpPr>
        <p:spPr>
          <a:xfrm>
            <a:off x="16062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79" name="Shape 279"/>
          <p:cNvCxnSpPr>
            <a:stCxn id="274" idx="0"/>
            <a:endCxn id="272" idx="2"/>
          </p:cNvCxnSpPr>
          <p:nvPr/>
        </p:nvCxnSpPr>
        <p:spPr>
          <a:xfrm rot="-5400000">
            <a:off x="3532175" y="830250"/>
            <a:ext cx="273600" cy="1818900"/>
          </a:xfrm>
          <a:prstGeom prst="bentConnector3">
            <a:avLst>
              <a:gd fmla="val 50021" name="adj1"/>
            </a:avLst>
          </a:prstGeom>
          <a:noFill/>
          <a:ln cap="flat" cmpd="sng" w="9525">
            <a:solidFill>
              <a:schemeClr val="dk2"/>
            </a:solidFill>
            <a:prstDash val="solid"/>
            <a:round/>
            <a:headEnd len="lg" w="lg" type="none"/>
            <a:tailEnd len="lg" w="lg" type="none"/>
          </a:ln>
        </p:spPr>
      </p:cxnSp>
      <p:sp>
        <p:nvSpPr>
          <p:cNvPr id="280" name="Shape 280"/>
          <p:cNvSpPr txBox="1"/>
          <p:nvPr/>
        </p:nvSpPr>
        <p:spPr>
          <a:xfrm>
            <a:off x="5519050"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STAKEHOLDER LEADER</a:t>
            </a:r>
          </a:p>
          <a:p>
            <a:pPr lvl="0" rtl="0">
              <a:spcBef>
                <a:spcPts val="0"/>
              </a:spcBef>
              <a:buNone/>
            </a:pPr>
            <a:r>
              <a:rPr lang="en" sz="1200">
                <a:solidFill>
                  <a:srgbClr val="980000"/>
                </a:solidFill>
                <a:latin typeface="Proxima Nova"/>
                <a:ea typeface="Proxima Nova"/>
                <a:cs typeface="Proxima Nova"/>
                <a:sym typeface="Proxima Nova"/>
              </a:rPr>
              <a:t>Name</a:t>
            </a:r>
          </a:p>
        </p:txBody>
      </p:sp>
      <p:sp>
        <p:nvSpPr>
          <p:cNvPr id="281" name="Shape 281"/>
          <p:cNvSpPr txBox="1"/>
          <p:nvPr/>
        </p:nvSpPr>
        <p:spPr>
          <a:xfrm>
            <a:off x="466225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 Lead Name</a:t>
            </a:r>
          </a:p>
          <a:p>
            <a:pPr lvl="0" rtl="0">
              <a:spcBef>
                <a:spcPts val="0"/>
              </a:spcBef>
              <a:buNone/>
            </a:pPr>
            <a:r>
              <a:t/>
            </a:r>
            <a:endParaRPr sz="1200">
              <a:latin typeface="Proxima Nova"/>
              <a:ea typeface="Proxima Nova"/>
              <a:cs typeface="Proxima Nova"/>
              <a:sym typeface="Proxima Nova"/>
            </a:endParaRPr>
          </a:p>
        </p:txBody>
      </p:sp>
      <p:sp>
        <p:nvSpPr>
          <p:cNvPr id="282" name="Shape 282"/>
          <p:cNvSpPr txBox="1"/>
          <p:nvPr/>
        </p:nvSpPr>
        <p:spPr>
          <a:xfrm>
            <a:off x="688420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 Lead Name</a:t>
            </a:r>
          </a:p>
          <a:p>
            <a:pPr lvl="0" rtl="0">
              <a:spcBef>
                <a:spcPts val="0"/>
              </a:spcBef>
              <a:buNone/>
            </a:pPr>
            <a:r>
              <a:t/>
            </a:r>
            <a:endParaRPr sz="1200">
              <a:latin typeface="Proxima Nova"/>
              <a:ea typeface="Proxima Nova"/>
              <a:cs typeface="Proxima Nova"/>
              <a:sym typeface="Proxima Nova"/>
            </a:endParaRPr>
          </a:p>
        </p:txBody>
      </p:sp>
      <p:cxnSp>
        <p:nvCxnSpPr>
          <p:cNvPr id="283" name="Shape 283"/>
          <p:cNvCxnSpPr>
            <a:stCxn id="272" idx="2"/>
            <a:endCxn id="280" idx="0"/>
          </p:cNvCxnSpPr>
          <p:nvPr/>
        </p:nvCxnSpPr>
        <p:spPr>
          <a:xfrm flipH="1" rot="-5400000">
            <a:off x="5528175" y="653137"/>
            <a:ext cx="273600" cy="2172900"/>
          </a:xfrm>
          <a:prstGeom prst="bentConnector3">
            <a:avLst>
              <a:gd fmla="val 50021" name="adj1"/>
            </a:avLst>
          </a:prstGeom>
          <a:noFill/>
          <a:ln cap="flat" cmpd="sng" w="9525">
            <a:solidFill>
              <a:schemeClr val="dk2"/>
            </a:solidFill>
            <a:prstDash val="solid"/>
            <a:round/>
            <a:headEnd len="lg" w="lg" type="none"/>
            <a:tailEnd len="lg" w="lg" type="none"/>
          </a:ln>
        </p:spPr>
      </p:cxnSp>
      <p:cxnSp>
        <p:nvCxnSpPr>
          <p:cNvPr id="284" name="Shape 284"/>
          <p:cNvCxnSpPr>
            <a:stCxn id="271" idx="0"/>
            <a:endCxn id="274" idx="2"/>
          </p:cNvCxnSpPr>
          <p:nvPr/>
        </p:nvCxnSpPr>
        <p:spPr>
          <a:xfrm rot="-5400000">
            <a:off x="1824000" y="1684625"/>
            <a:ext cx="273600" cy="1597200"/>
          </a:xfrm>
          <a:prstGeom prst="bentConnector3">
            <a:avLst>
              <a:gd fmla="val 50023" name="adj1"/>
            </a:avLst>
          </a:prstGeom>
          <a:noFill/>
          <a:ln cap="flat" cmpd="sng" w="9525">
            <a:solidFill>
              <a:schemeClr val="dk2"/>
            </a:solidFill>
            <a:prstDash val="solid"/>
            <a:round/>
            <a:headEnd len="lg" w="lg" type="none"/>
            <a:tailEnd len="lg" w="lg" type="none"/>
          </a:ln>
        </p:spPr>
      </p:cxnSp>
      <p:cxnSp>
        <p:nvCxnSpPr>
          <p:cNvPr id="285" name="Shape 285"/>
          <p:cNvCxnSpPr>
            <a:stCxn id="273" idx="0"/>
            <a:endCxn id="274" idx="2"/>
          </p:cNvCxnSpPr>
          <p:nvPr/>
        </p:nvCxnSpPr>
        <p:spPr>
          <a:xfrm flipH="1" rot="5400000">
            <a:off x="2945924" y="2160100"/>
            <a:ext cx="273600" cy="6462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86" name="Shape 286"/>
          <p:cNvCxnSpPr>
            <a:stCxn id="281" idx="0"/>
            <a:endCxn id="280" idx="2"/>
          </p:cNvCxnSpPr>
          <p:nvPr/>
        </p:nvCxnSpPr>
        <p:spPr>
          <a:xfrm rot="-5400000">
            <a:off x="6083350" y="1951900"/>
            <a:ext cx="273600" cy="10626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87" name="Shape 287"/>
          <p:cNvCxnSpPr>
            <a:stCxn id="282" idx="0"/>
            <a:endCxn id="280" idx="2"/>
          </p:cNvCxnSpPr>
          <p:nvPr/>
        </p:nvCxnSpPr>
        <p:spPr>
          <a:xfrm flipH="1" rot="5400000">
            <a:off x="7194250" y="1903450"/>
            <a:ext cx="273600" cy="1159500"/>
          </a:xfrm>
          <a:prstGeom prst="bentConnector3">
            <a:avLst>
              <a:gd fmla="val 50018" name="adj1"/>
            </a:avLst>
          </a:prstGeom>
          <a:noFill/>
          <a:ln cap="flat" cmpd="sng" w="9525">
            <a:solidFill>
              <a:schemeClr val="dk2"/>
            </a:solidFill>
            <a:prstDash val="solid"/>
            <a:round/>
            <a:headEnd len="lg" w="lg" type="none"/>
            <a:tailEnd len="lg" w="lg" type="none"/>
          </a:ln>
        </p:spPr>
      </p:cxnSp>
      <p:sp>
        <p:nvSpPr>
          <p:cNvPr id="288" name="Shape 288"/>
          <p:cNvSpPr txBox="1"/>
          <p:nvPr/>
        </p:nvSpPr>
        <p:spPr>
          <a:xfrm>
            <a:off x="23738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9" name="Shape 289"/>
          <p:cNvSpPr txBox="1"/>
          <p:nvPr/>
        </p:nvSpPr>
        <p:spPr>
          <a:xfrm>
            <a:off x="3109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0" name="Shape 290"/>
          <p:cNvSpPr txBox="1"/>
          <p:nvPr/>
        </p:nvSpPr>
        <p:spPr>
          <a:xfrm>
            <a:off x="38444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1" name="Shape 291"/>
          <p:cNvSpPr txBox="1"/>
          <p:nvPr/>
        </p:nvSpPr>
        <p:spPr>
          <a:xfrm>
            <a:off x="46568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2" name="Shape 292"/>
          <p:cNvSpPr txBox="1"/>
          <p:nvPr/>
        </p:nvSpPr>
        <p:spPr>
          <a:xfrm>
            <a:off x="53921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3" name="Shape 293"/>
          <p:cNvSpPr txBox="1"/>
          <p:nvPr/>
        </p:nvSpPr>
        <p:spPr>
          <a:xfrm>
            <a:off x="61274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4" name="Shape 294"/>
          <p:cNvSpPr txBox="1"/>
          <p:nvPr/>
        </p:nvSpPr>
        <p:spPr>
          <a:xfrm>
            <a:off x="68842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5" name="Shape 295"/>
          <p:cNvSpPr txBox="1"/>
          <p:nvPr/>
        </p:nvSpPr>
        <p:spPr>
          <a:xfrm>
            <a:off x="7598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96" name="Shape 296"/>
          <p:cNvSpPr txBox="1"/>
          <p:nvPr/>
        </p:nvSpPr>
        <p:spPr>
          <a:xfrm>
            <a:off x="83548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97" name="Shape 297"/>
          <p:cNvCxnSpPr>
            <a:stCxn id="276" idx="0"/>
            <a:endCxn id="271" idx="2"/>
          </p:cNvCxnSpPr>
          <p:nvPr/>
        </p:nvCxnSpPr>
        <p:spPr>
          <a:xfrm rot="-5400000">
            <a:off x="597025" y="2925275"/>
            <a:ext cx="400500" cy="729899"/>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98" name="Shape 298"/>
          <p:cNvCxnSpPr>
            <a:stCxn id="277" idx="0"/>
            <a:endCxn id="271" idx="2"/>
          </p:cNvCxnSpPr>
          <p:nvPr/>
        </p:nvCxnSpPr>
        <p:spPr>
          <a:xfrm flipH="1" rot="5400000">
            <a:off x="964699" y="3287525"/>
            <a:ext cx="400500" cy="54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99" name="Shape 299"/>
          <p:cNvCxnSpPr>
            <a:stCxn id="278" idx="0"/>
            <a:endCxn id="271" idx="2"/>
          </p:cNvCxnSpPr>
          <p:nvPr/>
        </p:nvCxnSpPr>
        <p:spPr>
          <a:xfrm flipH="1" rot="5400000">
            <a:off x="1332374" y="2919875"/>
            <a:ext cx="400500" cy="7407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300" name="Shape 300"/>
          <p:cNvCxnSpPr>
            <a:stCxn id="288" idx="0"/>
            <a:endCxn id="273" idx="2"/>
          </p:cNvCxnSpPr>
          <p:nvPr/>
        </p:nvCxnSpPr>
        <p:spPr>
          <a:xfrm rot="-5400000">
            <a:off x="2837750"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1" name="Shape 301"/>
          <p:cNvCxnSpPr>
            <a:stCxn id="289" idx="0"/>
            <a:endCxn id="273" idx="2"/>
          </p:cNvCxnSpPr>
          <p:nvPr/>
        </p:nvCxnSpPr>
        <p:spPr>
          <a:xfrm rot="-5400000">
            <a:off x="3205724"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2" name="Shape 302"/>
          <p:cNvCxnSpPr>
            <a:stCxn id="290" idx="0"/>
            <a:endCxn id="273" idx="2"/>
          </p:cNvCxnSpPr>
          <p:nvPr/>
        </p:nvCxnSpPr>
        <p:spPr>
          <a:xfrm flipH="1" rot="5400000">
            <a:off x="3573099"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3" name="Shape 303"/>
          <p:cNvCxnSpPr>
            <a:stCxn id="291" idx="0"/>
            <a:endCxn id="281" idx="2"/>
          </p:cNvCxnSpPr>
          <p:nvPr/>
        </p:nvCxnSpPr>
        <p:spPr>
          <a:xfrm rot="-5400000">
            <a:off x="5120775"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4" name="Shape 304"/>
          <p:cNvCxnSpPr>
            <a:stCxn id="292" idx="0"/>
            <a:endCxn id="281" idx="2"/>
          </p:cNvCxnSpPr>
          <p:nvPr/>
        </p:nvCxnSpPr>
        <p:spPr>
          <a:xfrm rot="-5400000">
            <a:off x="5488749"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5" name="Shape 305"/>
          <p:cNvCxnSpPr>
            <a:stCxn id="293" idx="0"/>
            <a:endCxn id="281" idx="2"/>
          </p:cNvCxnSpPr>
          <p:nvPr/>
        </p:nvCxnSpPr>
        <p:spPr>
          <a:xfrm flipH="1" rot="5400000">
            <a:off x="5856124"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6" name="Shape 306"/>
          <p:cNvCxnSpPr>
            <a:stCxn id="294" idx="0"/>
            <a:endCxn id="282" idx="2"/>
          </p:cNvCxnSpPr>
          <p:nvPr/>
        </p:nvCxnSpPr>
        <p:spPr>
          <a:xfrm rot="-5400000">
            <a:off x="7345450" y="2925125"/>
            <a:ext cx="400800" cy="729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7" name="Shape 307"/>
          <p:cNvCxnSpPr>
            <a:stCxn id="295" idx="0"/>
            <a:endCxn id="282" idx="2"/>
          </p:cNvCxnSpPr>
          <p:nvPr/>
        </p:nvCxnSpPr>
        <p:spPr>
          <a:xfrm rot="-5400000">
            <a:off x="7702374" y="3282125"/>
            <a:ext cx="400800" cy="15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8" name="Shape 308"/>
          <p:cNvCxnSpPr>
            <a:stCxn id="296" idx="0"/>
            <a:endCxn id="282" idx="2"/>
          </p:cNvCxnSpPr>
          <p:nvPr/>
        </p:nvCxnSpPr>
        <p:spPr>
          <a:xfrm flipH="1" rot="5400000">
            <a:off x="8080799" y="2919725"/>
            <a:ext cx="400800" cy="740700"/>
          </a:xfrm>
          <a:prstGeom prst="bentConnector3">
            <a:avLst>
              <a:gd fmla="val 49984" name="adj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THANK YOU</a:t>
            </a:r>
          </a:p>
          <a:p>
            <a:pPr indent="0" lvl="0" marL="0" marR="0" rtl="0">
              <a:lnSpc>
                <a:spcPct val="100000"/>
              </a:lnSpc>
              <a:spcBef>
                <a:spcPts val="0"/>
              </a:spcBef>
              <a:spcAft>
                <a:spcPts val="0"/>
              </a:spcAft>
              <a:buClr>
                <a:schemeClr val="lt1"/>
              </a:buClr>
              <a:buSzPct val="25000"/>
              <a:buFont typeface="Proxima Nova"/>
              <a:buNone/>
            </a:pPr>
            <a:r>
              <a:rPr b="0" lang="en" sz="4500"/>
              <a:t>Appendix</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Risk Analysis</a:t>
            </a:r>
          </a:p>
        </p:txBody>
      </p:sp>
      <p:sp>
        <p:nvSpPr>
          <p:cNvPr id="320" name="Shape 320"/>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21" name="Shape 321"/>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22" name="Shape 322"/>
          <p:cNvGraphicFramePr/>
          <p:nvPr/>
        </p:nvGraphicFramePr>
        <p:xfrm>
          <a:off x="824925" y="821342"/>
          <a:ext cx="3000000" cy="3000000"/>
        </p:xfrm>
        <a:graphic>
          <a:graphicData uri="http://schemas.openxmlformats.org/drawingml/2006/table">
            <a:tbl>
              <a:tblPr>
                <a:noFill/>
                <a:tableStyleId>{533DE3EC-A5C6-41B4-9DDC-6577FAB189AC}</a:tableStyleId>
              </a:tblPr>
              <a:tblGrid>
                <a:gridCol w="2295800"/>
                <a:gridCol w="1393200"/>
                <a:gridCol w="1427125"/>
                <a:gridCol w="1485975"/>
                <a:gridCol w="1172150"/>
              </a:tblGrid>
              <a:tr h="360400">
                <a:tc>
                  <a:txBody>
                    <a:bodyPr>
                      <a:noAutofit/>
                    </a:bodyPr>
                    <a:lstStyle/>
                    <a:p>
                      <a:pPr lvl="0" rtl="0">
                        <a:spcBef>
                          <a:spcPts val="0"/>
                        </a:spcBef>
                        <a:buNone/>
                      </a:pPr>
                      <a:r>
                        <a:rPr b="1" lang="en" sz="1200">
                          <a:latin typeface="Montserrat"/>
                          <a:ea typeface="Montserrat"/>
                          <a:cs typeface="Montserrat"/>
                          <a:sym typeface="Montserrat"/>
                        </a:rPr>
                        <a:t>RISK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Uniqueness of project’s technical requirements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to others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but complex</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New &amp; Complex</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Credibility of estimation or scheduling assumptions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Clear estimations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 estimations are not clear</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 level guestimates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Availability of SME’s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partially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Lack of SME’s </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Clarity on benefits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Well defined, quantifiable and  attainable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Defined in general but not quantifiable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Unclear</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Previous experience in doing similar type of projects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Alignment between business functions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47200">
                <a:tc>
                  <a:txBody>
                    <a:bodyPr>
                      <a:noAutofit/>
                    </a:bodyPr>
                    <a:lstStyle/>
                    <a:p>
                      <a:pPr lvl="0" rtl="0">
                        <a:spcBef>
                          <a:spcPts val="0"/>
                        </a:spcBef>
                        <a:buNone/>
                      </a:pPr>
                      <a:r>
                        <a:rPr lang="en" sz="900">
                          <a:latin typeface="Montserrat"/>
                          <a:ea typeface="Montserrat"/>
                          <a:cs typeface="Montserrat"/>
                          <a:sym typeface="Montserrat"/>
                        </a:rPr>
                        <a:t>On-going maintenance cost and alignment with RH IT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Business Value</a:t>
            </a:r>
          </a:p>
        </p:txBody>
      </p:sp>
      <p:sp>
        <p:nvSpPr>
          <p:cNvPr id="329" name="Shape 329"/>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30" name="Shape 330"/>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31" name="Shape 331"/>
          <p:cNvGraphicFramePr/>
          <p:nvPr/>
        </p:nvGraphicFramePr>
        <p:xfrm>
          <a:off x="824925" y="968100"/>
          <a:ext cx="3000000" cy="3000000"/>
        </p:xfrm>
        <a:graphic>
          <a:graphicData uri="http://schemas.openxmlformats.org/drawingml/2006/table">
            <a:tbl>
              <a:tblPr>
                <a:noFill/>
                <a:tableStyleId>{533DE3EC-A5C6-41B4-9DDC-6577FAB189AC}</a:tableStyleId>
              </a:tblPr>
              <a:tblGrid>
                <a:gridCol w="2173175"/>
                <a:gridCol w="1523325"/>
                <a:gridCol w="1337575"/>
                <a:gridCol w="1356150"/>
                <a:gridCol w="1597550"/>
              </a:tblGrid>
              <a:tr h="381000">
                <a:tc>
                  <a:txBody>
                    <a:bodyPr>
                      <a:noAutofit/>
                    </a:bodyPr>
                    <a:lstStyle/>
                    <a:p>
                      <a:pPr lvl="0" rtl="0">
                        <a:spcBef>
                          <a:spcPts val="0"/>
                        </a:spcBef>
                        <a:buNone/>
                      </a:pPr>
                      <a:r>
                        <a:rPr b="1" lang="en" sz="1200">
                          <a:latin typeface="Montserrat"/>
                          <a:ea typeface="Montserrat"/>
                          <a:cs typeface="Montserrat"/>
                          <a:sym typeface="Montserrat"/>
                        </a:rPr>
                        <a:t>VALUE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Corporate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Business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 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Revenue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Decreased, 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&lt;0.25 to 1 %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 1%</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Productivity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or Decreases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&lt;10%</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&gt;10%</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Aligns with Technology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Can fit into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Creates a platform for future developments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Optional</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Minimal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Legislative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Nice to have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Reduces Risk</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Architecture</a:t>
            </a:r>
          </a:p>
        </p:txBody>
      </p:sp>
      <p:sp>
        <p:nvSpPr>
          <p:cNvPr id="338" name="Shape 338"/>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39" name="Shape 339"/>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40" name="Shape 340"/>
          <p:cNvGraphicFramePr/>
          <p:nvPr/>
        </p:nvGraphicFramePr>
        <p:xfrm>
          <a:off x="508775" y="857959"/>
          <a:ext cx="3000000" cy="3000000"/>
        </p:xfrm>
        <a:graphic>
          <a:graphicData uri="http://schemas.openxmlformats.org/drawingml/2006/table">
            <a:tbl>
              <a:tblPr>
                <a:noFill/>
                <a:tableStyleId>{533DE3EC-A5C6-41B4-9DDC-6577FAB189AC}</a:tableStyleId>
              </a:tblPr>
              <a:tblGrid>
                <a:gridCol w="2775400"/>
                <a:gridCol w="1021750"/>
                <a:gridCol w="1116675"/>
                <a:gridCol w="1807050"/>
                <a:gridCol w="1207200"/>
              </a:tblGrid>
              <a:tr h="860925">
                <a:tc>
                  <a:txBody>
                    <a:bodyPr>
                      <a:noAutofit/>
                    </a:bodyPr>
                    <a:lstStyle/>
                    <a:p>
                      <a:pPr lvl="0" rtl="0">
                        <a:spcBef>
                          <a:spcPts val="0"/>
                        </a:spcBef>
                        <a:buNone/>
                      </a:pPr>
                      <a:r>
                        <a:rPr b="1" lang="en" sz="1200">
                          <a:latin typeface="Montserrat"/>
                          <a:ea typeface="Montserrat"/>
                          <a:cs typeface="Montserrat"/>
                          <a:sym typeface="Montserrat"/>
                        </a:rPr>
                        <a:t>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1000050">
                <a:tc>
                  <a:txBody>
                    <a:bodyPr>
                      <a:noAutofit/>
                    </a:bodyPr>
                    <a:lstStyle/>
                    <a:p>
                      <a:pPr lvl="0" rtl="0">
                        <a:spcBef>
                          <a:spcPts val="0"/>
                        </a:spcBef>
                        <a:buNone/>
                      </a:pPr>
                      <a:r>
                        <a:rPr lang="en"/>
                        <a:t>New technology &amp; availability of skill-set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rPr lang="en"/>
                        <a:t>New skills but available in the industry</a:t>
                      </a:r>
                    </a:p>
                  </a:txBody>
                  <a:tcPr marT="91425" marB="91425" marR="91425" marL="91425"/>
                </a:tc>
                <a:tc>
                  <a:txBody>
                    <a:bodyPr>
                      <a:noAutofit/>
                    </a:bodyPr>
                    <a:lstStyle/>
                    <a:p>
                      <a:pPr lvl="0" rtl="0">
                        <a:spcBef>
                          <a:spcPts val="0"/>
                        </a:spcBef>
                        <a:buNone/>
                      </a:pPr>
                      <a:r>
                        <a:rPr lang="en"/>
                        <a:t>New technology &amp; rare skills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Project aligned with RH IT architectural strategy</a:t>
                      </a:r>
                    </a:p>
                  </a:txBody>
                  <a:tcPr marT="91425" marB="91425" marR="91425" marL="91425"/>
                </a:tc>
                <a:tc>
                  <a:txBody>
                    <a:bodyPr>
                      <a:noAutofit/>
                    </a:bodyPr>
                    <a:lstStyle/>
                    <a:p>
                      <a:pPr lvl="0" rtl="0">
                        <a:spcBef>
                          <a:spcPts val="0"/>
                        </a:spcBef>
                        <a:buNone/>
                      </a:pPr>
                      <a:r>
                        <a:rPr lang="en"/>
                        <a:t>Yes</a:t>
                      </a:r>
                    </a:p>
                  </a:txBody>
                  <a:tcPr marT="91425" marB="91425" marR="91425" marL="91425"/>
                </a:tc>
                <a:tc>
                  <a:txBody>
                    <a:bodyPr>
                      <a:noAutofit/>
                    </a:bodyPr>
                    <a:lstStyle/>
                    <a:p>
                      <a:pPr lvl="0" rtl="0">
                        <a:spcBef>
                          <a:spcPts val="0"/>
                        </a:spcBef>
                        <a:buNone/>
                      </a:pPr>
                      <a:r>
                        <a:rPr lang="en"/>
                        <a:t>To some extent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Any point-to-point communications (message bus)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Coding complexity</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Multiple data sources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idx="4294967295" type="title"/>
          </p:nvPr>
        </p:nvSpPr>
        <p:spPr>
          <a:xfrm>
            <a:off x="4376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[Business case name]</a:t>
            </a:r>
          </a:p>
        </p:txBody>
      </p:sp>
      <p:sp>
        <p:nvSpPr>
          <p:cNvPr id="114" name="Shape 114"/>
          <p:cNvSpPr txBox="1"/>
          <p:nvPr/>
        </p:nvSpPr>
        <p:spPr>
          <a:xfrm flipH="1" rot="10800000">
            <a:off x="166700" y="773249"/>
            <a:ext cx="8769900" cy="38946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15" name="Shape 115"/>
          <p:cNvSpPr txBox="1"/>
          <p:nvPr/>
        </p:nvSpPr>
        <p:spPr>
          <a:xfrm>
            <a:off x="317775" y="1402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Owner</a:t>
            </a:r>
          </a:p>
        </p:txBody>
      </p:sp>
      <p:sp>
        <p:nvSpPr>
          <p:cNvPr id="116" name="Shape 116"/>
          <p:cNvSpPr txBox="1"/>
          <p:nvPr/>
        </p:nvSpPr>
        <p:spPr>
          <a:xfrm>
            <a:off x="2764325" y="1402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17" name="Shape 117"/>
          <p:cNvSpPr txBox="1"/>
          <p:nvPr/>
        </p:nvSpPr>
        <p:spPr>
          <a:xfrm>
            <a:off x="317775" y="1783491"/>
            <a:ext cx="2390100" cy="528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High level Description</a:t>
            </a:r>
          </a:p>
        </p:txBody>
      </p:sp>
      <p:sp>
        <p:nvSpPr>
          <p:cNvPr id="118" name="Shape 118"/>
          <p:cNvSpPr txBox="1"/>
          <p:nvPr/>
        </p:nvSpPr>
        <p:spPr>
          <a:xfrm>
            <a:off x="2764325" y="1783475"/>
            <a:ext cx="6070500" cy="528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19" name="Shape 119"/>
          <p:cNvSpPr txBox="1"/>
          <p:nvPr/>
        </p:nvSpPr>
        <p:spPr>
          <a:xfrm>
            <a:off x="317775" y="1021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Name</a:t>
            </a:r>
          </a:p>
        </p:txBody>
      </p:sp>
      <p:sp>
        <p:nvSpPr>
          <p:cNvPr id="120" name="Shape 120"/>
          <p:cNvSpPr txBox="1"/>
          <p:nvPr/>
        </p:nvSpPr>
        <p:spPr>
          <a:xfrm>
            <a:off x="2764325" y="1021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1" name="Shape 121"/>
          <p:cNvSpPr txBox="1"/>
          <p:nvPr/>
        </p:nvSpPr>
        <p:spPr>
          <a:xfrm>
            <a:off x="5880375" y="1021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Last Updated Date</a:t>
            </a:r>
          </a:p>
        </p:txBody>
      </p:sp>
      <p:sp>
        <p:nvSpPr>
          <p:cNvPr id="122" name="Shape 122"/>
          <p:cNvSpPr txBox="1"/>
          <p:nvPr/>
        </p:nvSpPr>
        <p:spPr>
          <a:xfrm>
            <a:off x="7551325" y="1021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3" name="Shape 123"/>
          <p:cNvSpPr txBox="1"/>
          <p:nvPr/>
        </p:nvSpPr>
        <p:spPr>
          <a:xfrm>
            <a:off x="5880375" y="1402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Target Completion Date</a:t>
            </a:r>
          </a:p>
        </p:txBody>
      </p:sp>
      <p:sp>
        <p:nvSpPr>
          <p:cNvPr id="124" name="Shape 124"/>
          <p:cNvSpPr txBox="1"/>
          <p:nvPr/>
        </p:nvSpPr>
        <p:spPr>
          <a:xfrm>
            <a:off x="7551325" y="1402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5" name="Shape 125"/>
          <p:cNvSpPr txBox="1"/>
          <p:nvPr/>
        </p:nvSpPr>
        <p:spPr>
          <a:xfrm>
            <a:off x="317775" y="2393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Name</a:t>
            </a:r>
          </a:p>
        </p:txBody>
      </p:sp>
      <p:sp>
        <p:nvSpPr>
          <p:cNvPr id="126" name="Shape 126"/>
          <p:cNvSpPr txBox="1"/>
          <p:nvPr/>
        </p:nvSpPr>
        <p:spPr>
          <a:xfrm>
            <a:off x="2764325" y="2393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7" name="Shape 127"/>
          <p:cNvSpPr txBox="1"/>
          <p:nvPr/>
        </p:nvSpPr>
        <p:spPr>
          <a:xfrm>
            <a:off x="317775" y="2774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Owner</a:t>
            </a:r>
          </a:p>
        </p:txBody>
      </p:sp>
      <p:sp>
        <p:nvSpPr>
          <p:cNvPr id="128" name="Shape 128"/>
          <p:cNvSpPr txBox="1"/>
          <p:nvPr/>
        </p:nvSpPr>
        <p:spPr>
          <a:xfrm>
            <a:off x="2764325" y="2774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9" name="Shape 129"/>
          <p:cNvSpPr txBox="1"/>
          <p:nvPr/>
        </p:nvSpPr>
        <p:spPr>
          <a:xfrm>
            <a:off x="328775" y="3155087"/>
            <a:ext cx="2390100" cy="13407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Change History</a:t>
            </a:r>
          </a:p>
        </p:txBody>
      </p:sp>
      <p:sp>
        <p:nvSpPr>
          <p:cNvPr id="130" name="Shape 130"/>
          <p:cNvSpPr txBox="1"/>
          <p:nvPr/>
        </p:nvSpPr>
        <p:spPr>
          <a:xfrm>
            <a:off x="2764325" y="3155107"/>
            <a:ext cx="6070500" cy="13407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31" name="Shape 131"/>
          <p:cNvSpPr txBox="1"/>
          <p:nvPr/>
        </p:nvSpPr>
        <p:spPr>
          <a:xfrm>
            <a:off x="165375" y="7167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DETAILS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idx="4294967295" type="title"/>
          </p:nvPr>
        </p:nvSpPr>
        <p:spPr>
          <a:xfrm>
            <a:off x="5900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Infrastructure Cost Reduction </a:t>
            </a:r>
            <a:r>
              <a:rPr lang="en" sz="3000">
                <a:solidFill>
                  <a:srgbClr val="434343"/>
                </a:solidFill>
                <a:latin typeface="Proxima Nova"/>
                <a:ea typeface="Proxima Nova"/>
                <a:cs typeface="Proxima Nova"/>
                <a:sym typeface="Proxima Nova"/>
              </a:rPr>
              <a:t>Executive Summary</a:t>
            </a:r>
          </a:p>
        </p:txBody>
      </p:sp>
      <p:sp>
        <p:nvSpPr>
          <p:cNvPr id="137" name="Shape 137"/>
          <p:cNvSpPr txBox="1"/>
          <p:nvPr/>
        </p:nvSpPr>
        <p:spPr>
          <a:xfrm>
            <a:off x="165375" y="590875"/>
            <a:ext cx="8794800" cy="7809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p>
        </p:txBody>
      </p:sp>
      <p:sp>
        <p:nvSpPr>
          <p:cNvPr id="138" name="Shape 138"/>
          <p:cNvSpPr txBox="1"/>
          <p:nvPr/>
        </p:nvSpPr>
        <p:spPr>
          <a:xfrm>
            <a:off x="165375" y="1402523"/>
            <a:ext cx="43200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KEY OBJECTIVES</a:t>
            </a:r>
          </a:p>
        </p:txBody>
      </p:sp>
      <p:sp>
        <p:nvSpPr>
          <p:cNvPr id="139" name="Shape 139"/>
          <p:cNvSpPr txBox="1"/>
          <p:nvPr/>
        </p:nvSpPr>
        <p:spPr>
          <a:xfrm>
            <a:off x="4509109" y="1411300"/>
            <a:ext cx="4451100" cy="2307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BUSINESS OUTCOMES / SUCCESS METRICS</a:t>
            </a:r>
          </a:p>
        </p:txBody>
      </p:sp>
      <p:sp>
        <p:nvSpPr>
          <p:cNvPr id="140" name="Shape 140"/>
          <p:cNvSpPr txBox="1"/>
          <p:nvPr/>
        </p:nvSpPr>
        <p:spPr>
          <a:xfrm>
            <a:off x="166025" y="1632475"/>
            <a:ext cx="4307700" cy="7809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rgbClr val="434343"/>
              </a:buClr>
              <a:buFont typeface="Proxima Nova"/>
              <a:buChar char="●"/>
            </a:pPr>
            <a:r>
              <a:t/>
            </a:r>
            <a:endParaRPr sz="900">
              <a:solidFill>
                <a:srgbClr val="434343"/>
              </a:solidFill>
              <a:latin typeface="Proxima Nova"/>
              <a:ea typeface="Proxima Nova"/>
              <a:cs typeface="Proxima Nova"/>
              <a:sym typeface="Proxima Nova"/>
            </a:endParaRPr>
          </a:p>
        </p:txBody>
      </p:sp>
      <p:sp>
        <p:nvSpPr>
          <p:cNvPr id="141" name="Shape 141"/>
          <p:cNvSpPr txBox="1"/>
          <p:nvPr/>
        </p:nvSpPr>
        <p:spPr>
          <a:xfrm>
            <a:off x="4508825" y="1639267"/>
            <a:ext cx="4451100" cy="7740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chemeClr val="dk1"/>
              </a:buClr>
              <a:buFont typeface="Proxima Nova"/>
              <a:buChar char="●"/>
            </a:pPr>
            <a:r>
              <a:t/>
            </a:r>
            <a:endParaRPr sz="900">
              <a:latin typeface="Proxima Nova"/>
              <a:ea typeface="Proxima Nova"/>
              <a:cs typeface="Proxima Nova"/>
              <a:sym typeface="Proxima Nova"/>
            </a:endParaRPr>
          </a:p>
        </p:txBody>
      </p:sp>
      <p:sp>
        <p:nvSpPr>
          <p:cNvPr id="142" name="Shape 142"/>
          <p:cNvSpPr txBox="1"/>
          <p:nvPr/>
        </p:nvSpPr>
        <p:spPr>
          <a:xfrm>
            <a:off x="5620350" y="2475800"/>
            <a:ext cx="3327000" cy="2274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PROJECT CLASSIFICATION (STRATEGY &amp; CAPABILITIES)</a:t>
            </a:r>
          </a:p>
        </p:txBody>
      </p:sp>
      <p:sp>
        <p:nvSpPr>
          <p:cNvPr id="143" name="Shape 143"/>
          <p:cNvSpPr txBox="1"/>
          <p:nvPr/>
        </p:nvSpPr>
        <p:spPr>
          <a:xfrm>
            <a:off x="165375" y="2469325"/>
            <a:ext cx="53817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FINANCIAL FACTORS</a:t>
            </a:r>
          </a:p>
        </p:txBody>
      </p:sp>
      <p:sp>
        <p:nvSpPr>
          <p:cNvPr id="144" name="Shape 144"/>
          <p:cNvSpPr txBox="1"/>
          <p:nvPr/>
        </p:nvSpPr>
        <p:spPr>
          <a:xfrm>
            <a:off x="5620425" y="3693800"/>
            <a:ext cx="3327000" cy="9972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Business Capabilities:</a:t>
            </a:r>
            <a:r>
              <a:rPr lang="en" sz="900">
                <a:latin typeface="Proxima Nova"/>
                <a:ea typeface="Proxima Nova"/>
                <a:cs typeface="Proxima Nova"/>
                <a:sym typeface="Proxima Nova"/>
              </a:rPr>
              <a:t> </a:t>
            </a:r>
          </a:p>
          <a:p>
            <a:pPr indent="-285750" lvl="0" marL="457200" rtl="0">
              <a:spcBef>
                <a:spcPts val="0"/>
              </a:spcBef>
              <a:buClr>
                <a:schemeClr val="dk1"/>
              </a:buClr>
              <a:buFont typeface="Proxima Nova"/>
              <a:buChar char="●"/>
            </a:pPr>
            <a:r>
              <a:t/>
            </a:r>
            <a:endParaRPr sz="900">
              <a:latin typeface="Proxima Nova"/>
              <a:ea typeface="Proxima Nova"/>
              <a:cs typeface="Proxima Nova"/>
              <a:sym typeface="Proxima Nova"/>
            </a:endParaRPr>
          </a:p>
        </p:txBody>
      </p:sp>
      <p:sp>
        <p:nvSpPr>
          <p:cNvPr id="145" name="Shape 145"/>
          <p:cNvSpPr txBox="1"/>
          <p:nvPr/>
        </p:nvSpPr>
        <p:spPr>
          <a:xfrm>
            <a:off x="156875" y="2686225"/>
            <a:ext cx="5381700" cy="20049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solidFill>
                  <a:schemeClr val="dk1"/>
                </a:solidFill>
                <a:latin typeface="Proxima Nova"/>
                <a:ea typeface="Proxima Nova"/>
                <a:cs typeface="Proxima Nova"/>
                <a:sym typeface="Proxima Nova"/>
              </a:rPr>
              <a:t>Total costs of current solution:</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r>
              <a:rPr b="1" lang="en" sz="900">
                <a:solidFill>
                  <a:srgbClr val="FF0000"/>
                </a:solidFill>
                <a:latin typeface="Proxima Nova"/>
                <a:ea typeface="Proxima Nova"/>
                <a:cs typeface="Proxima Nova"/>
                <a:sym typeface="Proxima Nova"/>
              </a:rPr>
              <a:t> </a:t>
            </a:r>
            <a:r>
              <a:rPr b="1" lang="en" sz="900">
                <a:solidFill>
                  <a:schemeClr val="dk1"/>
                </a:solidFill>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p>
          <a:p>
            <a:pPr lvl="0" rt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 of implementation: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Cost of implementation 			</a:t>
            </a:r>
          </a:p>
          <a:p>
            <a:pPr lv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costs of future solution: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p>
          <a:p>
            <a:pPr lvl="0" rtl="0">
              <a:spcBef>
                <a:spcPts val="0"/>
              </a:spcBef>
              <a:buNone/>
            </a:pPr>
            <a:r>
              <a:t/>
            </a:r>
            <a:endParaRPr b="1" sz="900">
              <a:solidFill>
                <a:schemeClr val="dk1"/>
              </a:solidFill>
              <a:latin typeface="Proxima Nova"/>
              <a:ea typeface="Proxima Nova"/>
              <a:cs typeface="Proxima Nova"/>
              <a:sym typeface="Proxima Nova"/>
            </a:endParaRPr>
          </a:p>
          <a:p>
            <a:pPr lvl="0" rtl="0">
              <a:spcBef>
                <a:spcPts val="0"/>
              </a:spcBef>
              <a:buNone/>
            </a:pPr>
            <a:r>
              <a:rPr b="1" lang="en" sz="900">
                <a:solidFill>
                  <a:schemeClr val="dk1"/>
                </a:solidFill>
                <a:latin typeface="Proxima Nova"/>
                <a:ea typeface="Proxima Nova"/>
                <a:cs typeface="Proxima Nova"/>
                <a:sym typeface="Proxima Nova"/>
              </a:rPr>
              <a:t>Total Cost saving-</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1 year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3 years				</a:t>
            </a:r>
          </a:p>
          <a:p>
            <a:pPr lvl="0" rtl="0">
              <a:spcBef>
                <a:spcPts val="0"/>
              </a:spcBef>
              <a:buNone/>
            </a:pPr>
            <a:r>
              <a:t/>
            </a:r>
            <a:endParaRPr b="1" sz="900">
              <a:solidFill>
                <a:schemeClr val="dk1"/>
              </a:solidFill>
              <a:latin typeface="Proxima Nova"/>
              <a:ea typeface="Proxima Nova"/>
              <a:cs typeface="Proxima Nova"/>
              <a:sym typeface="Proxima Nova"/>
            </a:endParaRPr>
          </a:p>
        </p:txBody>
      </p:sp>
      <p:sp>
        <p:nvSpPr>
          <p:cNvPr id="146" name="Shape 146"/>
          <p:cNvSpPr txBox="1"/>
          <p:nvPr/>
        </p:nvSpPr>
        <p:spPr>
          <a:xfrm>
            <a:off x="5610950" y="2708050"/>
            <a:ext cx="3327000" cy="945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Strategy Alignment:</a:t>
            </a:r>
            <a:r>
              <a:rPr lang="en" sz="900">
                <a:latin typeface="Proxima Nova"/>
                <a:ea typeface="Proxima Nova"/>
                <a:cs typeface="Proxima Nova"/>
                <a:sym typeface="Proxima Nova"/>
              </a:rPr>
              <a:t> </a:t>
            </a:r>
          </a:p>
          <a:p>
            <a:pPr indent="-285750" lvl="0" marL="457200" rtl="0">
              <a:spcBef>
                <a:spcPts val="0"/>
              </a:spcBef>
              <a:buClr>
                <a:schemeClr val="dk1"/>
              </a:buClr>
              <a:buFont typeface="Proxima Nova"/>
              <a:buChar char="●"/>
            </a:pPr>
            <a:r>
              <a:t/>
            </a:r>
            <a:endParaRPr sz="900">
              <a:latin typeface="Proxima Nova"/>
              <a:ea typeface="Proxima Nova"/>
              <a:cs typeface="Proxima Nova"/>
              <a:sym typeface="Proxima Nova"/>
            </a:endParaRPr>
          </a:p>
          <a:p>
            <a:pPr lvl="0" rtl="0">
              <a:spcBef>
                <a:spcPts val="0"/>
              </a:spcBef>
              <a:buNone/>
            </a:pPr>
            <a:r>
              <a:t/>
            </a:r>
            <a:endParaRPr sz="9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nvSpPr>
        <p:spPr>
          <a:xfrm>
            <a:off x="0" y="4839575"/>
            <a:ext cx="502800" cy="293100"/>
          </a:xfrm>
          <a:prstGeom prst="rect">
            <a:avLst/>
          </a:prstGeom>
          <a:noFill/>
          <a:ln>
            <a:noFill/>
          </a:ln>
        </p:spPr>
        <p:txBody>
          <a:bodyPr anchorCtr="1" anchor="t" bIns="45700" lIns="91425" rIns="91425" tIns="45700">
            <a:noAutofit/>
          </a:bodyPr>
          <a:lstStyle/>
          <a:p>
            <a:pPr lvl="0" rtl="0">
              <a:spcBef>
                <a:spcPts val="0"/>
              </a:spcBef>
              <a:buNone/>
            </a:pPr>
            <a:r>
              <a:rPr lang="en" sz="1200">
                <a:solidFill>
                  <a:srgbClr val="000000"/>
                </a:solidFill>
                <a:latin typeface="Calibri"/>
                <a:ea typeface="Calibri"/>
                <a:cs typeface="Calibri"/>
                <a:sym typeface="Calibri"/>
              </a:rPr>
              <a:t>4</a:t>
            </a:r>
          </a:p>
        </p:txBody>
      </p:sp>
      <p:sp>
        <p:nvSpPr>
          <p:cNvPr id="153" name="Shape 153"/>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990000"/>
                </a:solidFill>
                <a:latin typeface="Proxima Nova"/>
                <a:ea typeface="Proxima Nova"/>
                <a:cs typeface="Proxima Nova"/>
                <a:sym typeface="Proxima Nova"/>
              </a:rPr>
              <a:t>Business Objectives</a:t>
            </a:r>
            <a:r>
              <a:rPr lang="en" sz="3000">
                <a:solidFill>
                  <a:srgbClr val="434343"/>
                </a:solidFill>
                <a:latin typeface="Proxima Nova"/>
                <a:ea typeface="Proxima Nova"/>
                <a:cs typeface="Proxima Nova"/>
                <a:sym typeface="Proxima Nova"/>
              </a:rPr>
              <a:t> - Mapped to ROI</a:t>
            </a:r>
          </a:p>
        </p:txBody>
      </p:sp>
      <p:sp>
        <p:nvSpPr>
          <p:cNvPr id="154" name="Shape 154"/>
          <p:cNvSpPr/>
          <p:nvPr/>
        </p:nvSpPr>
        <p:spPr>
          <a:xfrm>
            <a:off x="642300" y="839293"/>
            <a:ext cx="7859400" cy="1346399"/>
          </a:xfrm>
          <a:prstGeom prst="roundRect">
            <a:avLst>
              <a:gd fmla="val 16667" name="adj"/>
            </a:avLst>
          </a:prstGeom>
          <a:solidFill>
            <a:srgbClr val="D9D9D9"/>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775136" y="1054603"/>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[Improve Business Performance]</a:t>
            </a:r>
          </a:p>
        </p:txBody>
      </p:sp>
      <p:sp>
        <p:nvSpPr>
          <p:cNvPr id="156" name="Shape 156"/>
          <p:cNvSpPr/>
          <p:nvPr/>
        </p:nvSpPr>
        <p:spPr>
          <a:xfrm>
            <a:off x="2315854" y="1054561"/>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None/>
            </a:pPr>
            <a:r>
              <a:rPr b="1" lang="en" sz="900">
                <a:solidFill>
                  <a:srgbClr val="434343"/>
                </a:solidFill>
                <a:latin typeface="Proxima Nova"/>
                <a:ea typeface="Proxima Nova"/>
                <a:cs typeface="Proxima Nova"/>
                <a:sym typeface="Proxima Nova"/>
              </a:rPr>
              <a:t>[Increase </a:t>
            </a:r>
          </a:p>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Revenue]</a:t>
            </a:r>
          </a:p>
        </p:txBody>
      </p:sp>
      <p:sp>
        <p:nvSpPr>
          <p:cNvPr id="157" name="Shape 157"/>
          <p:cNvSpPr/>
          <p:nvPr/>
        </p:nvSpPr>
        <p:spPr>
          <a:xfrm>
            <a:off x="3856597" y="1054561"/>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[Increase Customer Experience]</a:t>
            </a:r>
          </a:p>
        </p:txBody>
      </p:sp>
      <p:sp>
        <p:nvSpPr>
          <p:cNvPr id="158" name="Shape 158"/>
          <p:cNvSpPr/>
          <p:nvPr/>
        </p:nvSpPr>
        <p:spPr>
          <a:xfrm>
            <a:off x="5397315" y="1054561"/>
            <a:ext cx="1394700" cy="990599"/>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[Reduce Cost or Avoidance]</a:t>
            </a:r>
          </a:p>
        </p:txBody>
      </p:sp>
      <p:sp>
        <p:nvSpPr>
          <p:cNvPr id="159" name="Shape 159"/>
          <p:cNvSpPr/>
          <p:nvPr/>
        </p:nvSpPr>
        <p:spPr>
          <a:xfrm>
            <a:off x="6938058" y="1054561"/>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rPr b="1" lang="en" sz="900">
                <a:solidFill>
                  <a:srgbClr val="434343"/>
                </a:solidFill>
              </a:rPr>
              <a:t> </a:t>
            </a:r>
            <a:r>
              <a:rPr b="1" lang="en" sz="900">
                <a:solidFill>
                  <a:srgbClr val="434343"/>
                </a:solidFill>
                <a:latin typeface="Proxima Nova"/>
                <a:ea typeface="Proxima Nova"/>
                <a:cs typeface="Proxima Nova"/>
                <a:sym typeface="Proxima Nova"/>
              </a:rPr>
              <a:t>[Risk Mitigation</a:t>
            </a:r>
          </a:p>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Compliance]</a:t>
            </a:r>
          </a:p>
        </p:txBody>
      </p:sp>
      <p:sp>
        <p:nvSpPr>
          <p:cNvPr id="160" name="Shape 160"/>
          <p:cNvSpPr txBox="1"/>
          <p:nvPr/>
        </p:nvSpPr>
        <p:spPr>
          <a:xfrm>
            <a:off x="2684801" y="822400"/>
            <a:ext cx="3840000" cy="261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Core Business Objectives</a:t>
            </a:r>
          </a:p>
        </p:txBody>
      </p:sp>
      <p:pic>
        <p:nvPicPr>
          <p:cNvPr descr="HR-Data.png" id="161" name="Shape 161"/>
          <p:cNvPicPr preferRelativeResize="0"/>
          <p:nvPr/>
        </p:nvPicPr>
        <p:blipFill>
          <a:blip r:embed="rId3">
            <a:alphaModFix/>
          </a:blip>
          <a:stretch>
            <a:fillRect/>
          </a:stretch>
        </p:blipFill>
        <p:spPr>
          <a:xfrm>
            <a:off x="1271188" y="1150725"/>
            <a:ext cx="440925" cy="336049"/>
          </a:xfrm>
          <a:prstGeom prst="rect">
            <a:avLst/>
          </a:prstGeom>
          <a:noFill/>
          <a:ln>
            <a:noFill/>
          </a:ln>
        </p:spPr>
      </p:pic>
      <p:pic>
        <p:nvPicPr>
          <p:cNvPr descr="mobile_iphone.png" id="162" name="Shape 162"/>
          <p:cNvPicPr preferRelativeResize="0"/>
          <p:nvPr/>
        </p:nvPicPr>
        <p:blipFill>
          <a:blip r:embed="rId4">
            <a:alphaModFix/>
          </a:blip>
          <a:stretch>
            <a:fillRect/>
          </a:stretch>
        </p:blipFill>
        <p:spPr>
          <a:xfrm>
            <a:off x="2879825" y="1150725"/>
            <a:ext cx="440925" cy="336049"/>
          </a:xfrm>
          <a:prstGeom prst="rect">
            <a:avLst/>
          </a:prstGeom>
          <a:noFill/>
          <a:ln>
            <a:noFill/>
          </a:ln>
        </p:spPr>
      </p:pic>
      <p:pic>
        <p:nvPicPr>
          <p:cNvPr descr="Social_Engagement-512.png" id="163" name="Shape 163"/>
          <p:cNvPicPr preferRelativeResize="0"/>
          <p:nvPr/>
        </p:nvPicPr>
        <p:blipFill>
          <a:blip r:embed="rId5">
            <a:alphaModFix/>
          </a:blip>
          <a:stretch>
            <a:fillRect/>
          </a:stretch>
        </p:blipFill>
        <p:spPr>
          <a:xfrm>
            <a:off x="4299621" y="1150725"/>
            <a:ext cx="502800" cy="413500"/>
          </a:xfrm>
          <a:prstGeom prst="rect">
            <a:avLst/>
          </a:prstGeom>
          <a:noFill/>
          <a:ln>
            <a:noFill/>
          </a:ln>
        </p:spPr>
      </p:pic>
      <p:pic>
        <p:nvPicPr>
          <p:cNvPr descr="AutomatedProcessIcon3.png" id="164" name="Shape 164"/>
          <p:cNvPicPr preferRelativeResize="0"/>
          <p:nvPr/>
        </p:nvPicPr>
        <p:blipFill>
          <a:blip r:embed="rId6">
            <a:alphaModFix/>
          </a:blip>
          <a:stretch>
            <a:fillRect/>
          </a:stretch>
        </p:blipFill>
        <p:spPr>
          <a:xfrm>
            <a:off x="5821602" y="1150725"/>
            <a:ext cx="546750" cy="352675"/>
          </a:xfrm>
          <a:prstGeom prst="rect">
            <a:avLst/>
          </a:prstGeom>
          <a:noFill/>
          <a:ln>
            <a:noFill/>
          </a:ln>
        </p:spPr>
      </p:pic>
      <p:pic>
        <p:nvPicPr>
          <p:cNvPr descr="integration-512.png" id="165" name="Shape 165"/>
          <p:cNvPicPr preferRelativeResize="0"/>
          <p:nvPr/>
        </p:nvPicPr>
        <p:blipFill>
          <a:blip r:embed="rId7">
            <a:alphaModFix/>
          </a:blip>
          <a:stretch>
            <a:fillRect/>
          </a:stretch>
        </p:blipFill>
        <p:spPr>
          <a:xfrm>
            <a:off x="7345138" y="1150725"/>
            <a:ext cx="583974" cy="376325"/>
          </a:xfrm>
          <a:prstGeom prst="rect">
            <a:avLst/>
          </a:prstGeom>
          <a:noFill/>
          <a:ln>
            <a:noFill/>
          </a:ln>
        </p:spPr>
      </p:pic>
      <p:sp>
        <p:nvSpPr>
          <p:cNvPr id="166" name="Shape 166"/>
          <p:cNvSpPr/>
          <p:nvPr/>
        </p:nvSpPr>
        <p:spPr>
          <a:xfrm>
            <a:off x="670000" y="2326375"/>
            <a:ext cx="7767900" cy="10326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7" name="Shape 167"/>
          <p:cNvSpPr txBox="1"/>
          <p:nvPr/>
        </p:nvSpPr>
        <p:spPr>
          <a:xfrm>
            <a:off x="2643456" y="2331036"/>
            <a:ext cx="4068000" cy="264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Measurable Business Outcomes</a:t>
            </a:r>
          </a:p>
        </p:txBody>
      </p:sp>
      <p:sp>
        <p:nvSpPr>
          <p:cNvPr id="168" name="Shape 168"/>
          <p:cNvSpPr/>
          <p:nvPr/>
        </p:nvSpPr>
        <p:spPr>
          <a:xfrm>
            <a:off x="762722"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None/>
            </a:pPr>
            <a:r>
              <a:rPr lang="en" sz="1000">
                <a:solidFill>
                  <a:srgbClr val="666666"/>
                </a:solidFill>
                <a:latin typeface="Proxima Nova"/>
                <a:ea typeface="Proxima Nova"/>
                <a:cs typeface="Proxima Nova"/>
                <a:sym typeface="Proxima Nova"/>
              </a:rPr>
              <a:t>Measurable Outcome 1</a:t>
            </a:r>
          </a:p>
        </p:txBody>
      </p:sp>
      <p:sp>
        <p:nvSpPr>
          <p:cNvPr id="169" name="Shape 169"/>
          <p:cNvSpPr/>
          <p:nvPr/>
        </p:nvSpPr>
        <p:spPr>
          <a:xfrm>
            <a:off x="2299364"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Measurable Outcome 2</a:t>
            </a:r>
          </a:p>
        </p:txBody>
      </p:sp>
      <p:sp>
        <p:nvSpPr>
          <p:cNvPr id="170" name="Shape 170"/>
          <p:cNvSpPr/>
          <p:nvPr/>
        </p:nvSpPr>
        <p:spPr>
          <a:xfrm>
            <a:off x="3836021"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Measurable Outcome 3</a:t>
            </a:r>
          </a:p>
        </p:txBody>
      </p:sp>
      <p:sp>
        <p:nvSpPr>
          <p:cNvPr id="171" name="Shape 171"/>
          <p:cNvSpPr/>
          <p:nvPr/>
        </p:nvSpPr>
        <p:spPr>
          <a:xfrm>
            <a:off x="5372677" y="2618944"/>
            <a:ext cx="1391099"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Measurable Outcome 4</a:t>
            </a:r>
          </a:p>
        </p:txBody>
      </p:sp>
      <p:sp>
        <p:nvSpPr>
          <p:cNvPr id="172" name="Shape 172"/>
          <p:cNvSpPr/>
          <p:nvPr/>
        </p:nvSpPr>
        <p:spPr>
          <a:xfrm>
            <a:off x="6909346"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Measurable Outcome 5</a:t>
            </a:r>
          </a:p>
        </p:txBody>
      </p:sp>
      <p:sp>
        <p:nvSpPr>
          <p:cNvPr id="173" name="Shape 173"/>
          <p:cNvSpPr/>
          <p:nvPr/>
        </p:nvSpPr>
        <p:spPr>
          <a:xfrm>
            <a:off x="3947325" y="2116151"/>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679450" y="3507726"/>
            <a:ext cx="7749000" cy="1077300"/>
          </a:xfrm>
          <a:prstGeom prst="roundRect">
            <a:avLst>
              <a:gd fmla="val 16667" name="adj"/>
            </a:avLst>
          </a:prstGeom>
          <a:solidFill>
            <a:srgbClr val="D9D9D9"/>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rtl="0">
              <a:spcBef>
                <a:spcPts val="0"/>
              </a:spcBef>
              <a:buNone/>
            </a:pPr>
            <a:r>
              <a:t/>
            </a:r>
            <a:endParaRPr sz="800"/>
          </a:p>
        </p:txBody>
      </p:sp>
      <p:sp>
        <p:nvSpPr>
          <p:cNvPr id="175" name="Shape 175"/>
          <p:cNvSpPr txBox="1"/>
          <p:nvPr/>
        </p:nvSpPr>
        <p:spPr>
          <a:xfrm>
            <a:off x="3760053" y="3538405"/>
            <a:ext cx="1572900" cy="2931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Key Metrics</a:t>
            </a:r>
          </a:p>
        </p:txBody>
      </p:sp>
      <p:sp>
        <p:nvSpPr>
          <p:cNvPr id="176" name="Shape 176"/>
          <p:cNvSpPr/>
          <p:nvPr/>
        </p:nvSpPr>
        <p:spPr>
          <a:xfrm>
            <a:off x="5403359" y="3842950"/>
            <a:ext cx="1361099"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 sz="1000">
                <a:solidFill>
                  <a:srgbClr val="990000"/>
                </a:solidFill>
                <a:latin typeface="Proxima Nova"/>
                <a:ea typeface="Proxima Nova"/>
                <a:cs typeface="Proxima Nova"/>
                <a:sym typeface="Proxima Nova"/>
              </a:rPr>
              <a:t>Increase Key Metric by X% for $Cost Savings</a:t>
            </a:r>
          </a:p>
        </p:txBody>
      </p:sp>
      <p:sp>
        <p:nvSpPr>
          <p:cNvPr id="177" name="Shape 177"/>
          <p:cNvSpPr/>
          <p:nvPr/>
        </p:nvSpPr>
        <p:spPr>
          <a:xfrm>
            <a:off x="2294180" y="3842950"/>
            <a:ext cx="13947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990000"/>
                </a:solidFill>
                <a:latin typeface="Proxima Nova"/>
                <a:ea typeface="Proxima Nova"/>
                <a:cs typeface="Proxima Nova"/>
                <a:sym typeface="Proxima Nova"/>
              </a:rPr>
              <a:t>Increase Key Metric by X% for +$Revenue </a:t>
            </a:r>
          </a:p>
        </p:txBody>
      </p:sp>
      <p:sp>
        <p:nvSpPr>
          <p:cNvPr id="178" name="Shape 178"/>
          <p:cNvSpPr/>
          <p:nvPr/>
        </p:nvSpPr>
        <p:spPr>
          <a:xfrm>
            <a:off x="6924348" y="3842950"/>
            <a:ext cx="13611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990000"/>
                </a:solidFill>
                <a:latin typeface="Proxima Nova"/>
                <a:ea typeface="Proxima Nova"/>
                <a:cs typeface="Proxima Nova"/>
                <a:sym typeface="Proxima Nova"/>
              </a:rPr>
              <a:t>Increase Key Metric by X% for $Cost Savings</a:t>
            </a:r>
          </a:p>
        </p:txBody>
      </p:sp>
      <p:sp>
        <p:nvSpPr>
          <p:cNvPr id="179" name="Shape 179"/>
          <p:cNvSpPr/>
          <p:nvPr/>
        </p:nvSpPr>
        <p:spPr>
          <a:xfrm>
            <a:off x="3947325" y="3304803"/>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3848770" y="3842950"/>
            <a:ext cx="13947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990000"/>
                </a:solidFill>
                <a:latin typeface="Proxima Nova"/>
                <a:ea typeface="Proxima Nova"/>
                <a:cs typeface="Proxima Nova"/>
                <a:sym typeface="Proxima Nova"/>
              </a:rPr>
              <a:t>Increase Key Metric by X% for +$Revenue </a:t>
            </a:r>
          </a:p>
        </p:txBody>
      </p:sp>
      <p:sp>
        <p:nvSpPr>
          <p:cNvPr id="181" name="Shape 181"/>
          <p:cNvSpPr/>
          <p:nvPr/>
        </p:nvSpPr>
        <p:spPr>
          <a:xfrm>
            <a:off x="773191" y="3842950"/>
            <a:ext cx="13611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None/>
            </a:pPr>
            <a:r>
              <a:rPr lang="en" sz="1000">
                <a:solidFill>
                  <a:srgbClr val="990000"/>
                </a:solidFill>
                <a:latin typeface="Proxima Nova"/>
                <a:ea typeface="Proxima Nova"/>
                <a:cs typeface="Proxima Nova"/>
                <a:sym typeface="Proxima Nova"/>
              </a:rPr>
              <a:t>Increase Key Metric by X% for +$Revenue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nvSpPr>
        <p:spPr>
          <a:xfrm>
            <a:off x="685800" y="326629"/>
            <a:ext cx="7772400" cy="564899"/>
          </a:xfrm>
          <a:prstGeom prst="rect">
            <a:avLst/>
          </a:prstGeom>
          <a:noFill/>
          <a:ln>
            <a:noFill/>
          </a:ln>
        </p:spPr>
        <p:txBody>
          <a:bodyPr anchorCtr="0" anchor="b" bIns="91425" lIns="91425" rIns="91425" tIns="91425">
            <a:noAutofit/>
          </a:bodyPr>
          <a:lstStyle/>
          <a:p>
            <a:pPr lvl="0" rtl="0">
              <a:spcBef>
                <a:spcPts val="0"/>
              </a:spcBef>
              <a:buClr>
                <a:schemeClr val="dk1"/>
              </a:buClr>
              <a:buSzPct val="36666"/>
              <a:buFont typeface="Arial"/>
              <a:buNone/>
            </a:pPr>
            <a:r>
              <a:rPr lang="en" sz="3000">
                <a:solidFill>
                  <a:srgbClr val="434343"/>
                </a:solidFill>
                <a:latin typeface="Proxima Nova"/>
                <a:ea typeface="Proxima Nova"/>
                <a:cs typeface="Proxima Nova"/>
                <a:sym typeface="Proxima Nova"/>
              </a:rPr>
              <a:t>Scope, Assumptions, Constraints, Risks</a:t>
            </a:r>
          </a:p>
        </p:txBody>
      </p:sp>
      <p:sp>
        <p:nvSpPr>
          <p:cNvPr id="188" name="Shape 188"/>
          <p:cNvSpPr txBox="1"/>
          <p:nvPr/>
        </p:nvSpPr>
        <p:spPr>
          <a:xfrm>
            <a:off x="782100" y="3066375"/>
            <a:ext cx="7557600" cy="1442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solidFill>
                  <a:schemeClr val="dk1"/>
                </a:solidFill>
                <a:latin typeface="Proxima Nova"/>
                <a:ea typeface="Proxima Nova"/>
                <a:cs typeface="Proxima Nova"/>
                <a:sym typeface="Proxima Nova"/>
              </a:rPr>
              <a:t>Assumptions, </a:t>
            </a:r>
            <a:r>
              <a:rPr lang="en" sz="1200">
                <a:solidFill>
                  <a:schemeClr val="dk1"/>
                </a:solidFill>
                <a:latin typeface="Proxima Nova"/>
                <a:ea typeface="Proxima Nova"/>
                <a:cs typeface="Proxima Nova"/>
                <a:sym typeface="Proxima Nova"/>
              </a:rPr>
              <a:t>Constraints, Risks:</a:t>
            </a:r>
            <a:r>
              <a:rPr lang="en" sz="1200">
                <a:solidFill>
                  <a:schemeClr val="dk1"/>
                </a:solidFill>
                <a:latin typeface="Proxima Nova"/>
                <a:ea typeface="Proxima Nova"/>
                <a:cs typeface="Proxima Nova"/>
                <a:sym typeface="Proxima Nova"/>
              </a:rPr>
              <a:t>:</a:t>
            </a:r>
          </a:p>
        </p:txBody>
      </p:sp>
      <p:sp>
        <p:nvSpPr>
          <p:cNvPr id="189" name="Shape 189"/>
          <p:cNvSpPr txBox="1"/>
          <p:nvPr/>
        </p:nvSpPr>
        <p:spPr>
          <a:xfrm>
            <a:off x="793275" y="1042850"/>
            <a:ext cx="41133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Business Deliverables (In-Scope):</a:t>
            </a:r>
          </a:p>
          <a:p>
            <a:pPr indent="-304800" lvl="0" marL="457200" rtl="0">
              <a:spcBef>
                <a:spcPts val="0"/>
              </a:spcBef>
              <a:buClr>
                <a:schemeClr val="dk1"/>
              </a:buClr>
              <a:buFont typeface="Proxima Nova"/>
              <a:buChar char="●"/>
            </a:pPr>
            <a:r>
              <a:t/>
            </a:r>
            <a:endParaRPr sz="1200">
              <a:solidFill>
                <a:schemeClr val="dk1"/>
              </a:solidFill>
              <a:latin typeface="Proxima Nova"/>
              <a:ea typeface="Proxima Nova"/>
              <a:cs typeface="Proxima Nova"/>
              <a:sym typeface="Proxima Nova"/>
            </a:endParaRPr>
          </a:p>
          <a:p>
            <a:pPr lvl="0" rtl="0">
              <a:spcBef>
                <a:spcPts val="0"/>
              </a:spcBef>
              <a:buNone/>
            </a:pPr>
            <a:r>
              <a:t/>
            </a:r>
            <a:endParaRPr sz="1200">
              <a:solidFill>
                <a:schemeClr val="dk1"/>
              </a:solidFill>
              <a:latin typeface="Proxima Nova"/>
              <a:ea typeface="Proxima Nova"/>
              <a:cs typeface="Proxima Nova"/>
              <a:sym typeface="Proxima Nova"/>
            </a:endParaRPr>
          </a:p>
        </p:txBody>
      </p:sp>
      <p:sp>
        <p:nvSpPr>
          <p:cNvPr id="190" name="Shape 190"/>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5</a:t>
            </a:r>
          </a:p>
        </p:txBody>
      </p:sp>
      <p:sp>
        <p:nvSpPr>
          <p:cNvPr id="191" name="Shape 191"/>
          <p:cNvSpPr txBox="1"/>
          <p:nvPr/>
        </p:nvSpPr>
        <p:spPr>
          <a:xfrm>
            <a:off x="5094725" y="1042850"/>
            <a:ext cx="32559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Out of Scope:</a:t>
            </a:r>
          </a:p>
          <a:p>
            <a:pPr indent="-304800" lvl="0" marL="457200" rtl="0">
              <a:spcBef>
                <a:spcPts val="0"/>
              </a:spcBef>
              <a:buClr>
                <a:schemeClr val="dk1"/>
              </a:buClr>
              <a:buFont typeface="Proxima Nova"/>
              <a:buChar char="●"/>
            </a:pPr>
            <a:r>
              <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nvSpPr>
        <p:spPr>
          <a:xfrm flipH="1" rot="10800000">
            <a:off x="166700" y="163650"/>
            <a:ext cx="8769900" cy="20175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97" name="Shape 197"/>
          <p:cNvSpPr txBox="1"/>
          <p:nvPr/>
        </p:nvSpPr>
        <p:spPr>
          <a:xfrm>
            <a:off x="165375" y="1071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CURRENT SOLUTION - ITS Production Server </a:t>
            </a:r>
            <a:r>
              <a:rPr b="1" lang="en" sz="900">
                <a:solidFill>
                  <a:srgbClr val="434343"/>
                </a:solidFill>
                <a:latin typeface="Proxima Nova"/>
                <a:ea typeface="Proxima Nova"/>
                <a:cs typeface="Proxima Nova"/>
                <a:sym typeface="Proxima Nova"/>
              </a:rPr>
              <a:t>Consolidation</a:t>
            </a:r>
          </a:p>
        </p:txBody>
      </p:sp>
      <p:sp>
        <p:nvSpPr>
          <p:cNvPr id="198" name="Shape 198"/>
          <p:cNvSpPr txBox="1"/>
          <p:nvPr/>
        </p:nvSpPr>
        <p:spPr>
          <a:xfrm>
            <a:off x="325925" y="403892"/>
            <a:ext cx="8448300" cy="972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0" lvl="0" marL="0" rtl="0">
              <a:spcBef>
                <a:spcPts val="0"/>
              </a:spcBef>
              <a:buNone/>
            </a:pPr>
            <a:r>
              <a:rPr b="1" lang="en" sz="900">
                <a:latin typeface="Proxima Nova"/>
                <a:ea typeface="Proxima Nova"/>
                <a:cs typeface="Proxima Nova"/>
                <a:sym typeface="Proxima Nova"/>
              </a:rPr>
              <a:t>CURRENT SOLUTION:</a:t>
            </a:r>
            <a:r>
              <a:rPr lang="en" sz="900">
                <a:latin typeface="Proxima Nova"/>
                <a:ea typeface="Proxima Nova"/>
                <a:cs typeface="Proxima Nova"/>
                <a:sym typeface="Proxima Nova"/>
              </a:rPr>
              <a:t>  </a:t>
            </a:r>
          </a:p>
          <a:p>
            <a:pPr indent="-285750" lvl="0" marL="457200" rtl="0">
              <a:spcBef>
                <a:spcPts val="0"/>
              </a:spcBef>
              <a:buClr>
                <a:schemeClr val="dk1"/>
              </a:buClr>
              <a:buFont typeface="Proxima Nova"/>
              <a:buChar char="●"/>
            </a:pPr>
            <a:r>
              <a:t/>
            </a:r>
            <a:endParaRPr sz="900">
              <a:solidFill>
                <a:schemeClr val="dk1"/>
              </a:solidFill>
              <a:latin typeface="Proxima Nova"/>
              <a:ea typeface="Proxima Nova"/>
              <a:cs typeface="Proxima Nova"/>
              <a:sym typeface="Proxima Nova"/>
            </a:endParaRPr>
          </a:p>
          <a:p>
            <a:pPr lvl="0" rtl="0">
              <a:spcBef>
                <a:spcPts val="0"/>
              </a:spcBef>
              <a:buNone/>
            </a:pPr>
            <a:r>
              <a:t/>
            </a:r>
            <a:endParaRPr sz="900">
              <a:solidFill>
                <a:schemeClr val="dk1"/>
              </a:solidFill>
              <a:latin typeface="Proxima Nova"/>
              <a:ea typeface="Proxima Nova"/>
              <a:cs typeface="Proxima Nova"/>
              <a:sym typeface="Proxima Nova"/>
            </a:endParaRPr>
          </a:p>
          <a:p>
            <a:pPr indent="0" lvl="0" marL="0" rtl="0">
              <a:spcBef>
                <a:spcPts val="0"/>
              </a:spcBef>
              <a:buNone/>
            </a:pPr>
            <a:r>
              <a:t/>
            </a:r>
            <a:endParaRPr sz="900">
              <a:solidFill>
                <a:schemeClr val="dk1"/>
              </a:solidFill>
              <a:latin typeface="Proxima Nova"/>
              <a:ea typeface="Proxima Nova"/>
              <a:cs typeface="Proxima Nova"/>
              <a:sym typeface="Proxima Nova"/>
            </a:endParaRPr>
          </a:p>
        </p:txBody>
      </p:sp>
      <p:sp>
        <p:nvSpPr>
          <p:cNvPr id="199" name="Shape 199"/>
          <p:cNvSpPr txBox="1"/>
          <p:nvPr/>
        </p:nvSpPr>
        <p:spPr>
          <a:xfrm>
            <a:off x="317775" y="1432267"/>
            <a:ext cx="1809300" cy="297599"/>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200" name="Shape 200"/>
          <p:cNvSpPr txBox="1"/>
          <p:nvPr/>
        </p:nvSpPr>
        <p:spPr>
          <a:xfrm>
            <a:off x="2230925" y="1432267"/>
            <a:ext cx="6543300" cy="297599"/>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201" name="Shape 201"/>
          <p:cNvSpPr txBox="1"/>
          <p:nvPr/>
        </p:nvSpPr>
        <p:spPr>
          <a:xfrm>
            <a:off x="317775" y="18132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CURRENT COST DESCRIPTION</a:t>
            </a:r>
          </a:p>
        </p:txBody>
      </p:sp>
      <p:sp>
        <p:nvSpPr>
          <p:cNvPr id="202" name="Shape 202"/>
          <p:cNvSpPr txBox="1"/>
          <p:nvPr/>
        </p:nvSpPr>
        <p:spPr>
          <a:xfrm>
            <a:off x="2230925" y="1813267"/>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Font typeface="Arial"/>
              <a:buNone/>
            </a:pPr>
            <a:r>
              <a:t/>
            </a:r>
            <a:endParaRPr b="1" sz="900">
              <a:latin typeface="Proxima Nova"/>
              <a:ea typeface="Proxima Nova"/>
              <a:cs typeface="Proxima Nova"/>
              <a:sym typeface="Proxima Nova"/>
            </a:endParaRPr>
          </a:p>
        </p:txBody>
      </p:sp>
      <p:sp>
        <p:nvSpPr>
          <p:cNvPr id="203" name="Shape 203"/>
          <p:cNvSpPr txBox="1"/>
          <p:nvPr/>
        </p:nvSpPr>
        <p:spPr>
          <a:xfrm flipH="1" rot="10800000">
            <a:off x="166700" y="2324699"/>
            <a:ext cx="8769900" cy="27492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204" name="Shape 204"/>
          <p:cNvSpPr txBox="1"/>
          <p:nvPr/>
        </p:nvSpPr>
        <p:spPr>
          <a:xfrm>
            <a:off x="165375" y="2268230"/>
            <a:ext cx="8794800" cy="232500"/>
          </a:xfrm>
          <a:prstGeom prst="rect">
            <a:avLst/>
          </a:prstGeom>
          <a:solidFill>
            <a:srgbClr val="93C47D"/>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FUTURE SOLUTION - FUTURE SOLUTION COMPONENT</a:t>
            </a:r>
          </a:p>
        </p:txBody>
      </p:sp>
      <p:sp>
        <p:nvSpPr>
          <p:cNvPr id="205" name="Shape 205"/>
          <p:cNvSpPr txBox="1"/>
          <p:nvPr/>
        </p:nvSpPr>
        <p:spPr>
          <a:xfrm>
            <a:off x="317775" y="2572980"/>
            <a:ext cx="1552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FUTURE</a:t>
            </a:r>
            <a:r>
              <a:rPr lang="en" sz="900">
                <a:latin typeface="Overpass"/>
                <a:ea typeface="Overpass"/>
                <a:cs typeface="Overpass"/>
                <a:sym typeface="Overpass"/>
              </a:rPr>
              <a:t> SOLUTION</a:t>
            </a:r>
          </a:p>
        </p:txBody>
      </p:sp>
      <p:sp>
        <p:nvSpPr>
          <p:cNvPr id="206" name="Shape 206"/>
          <p:cNvSpPr txBox="1"/>
          <p:nvPr/>
        </p:nvSpPr>
        <p:spPr>
          <a:xfrm>
            <a:off x="1916275" y="2572980"/>
            <a:ext cx="68580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207" name="Shape 207"/>
          <p:cNvSpPr txBox="1"/>
          <p:nvPr/>
        </p:nvSpPr>
        <p:spPr>
          <a:xfrm>
            <a:off x="325925" y="2953974"/>
            <a:ext cx="8448300" cy="8490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Font typeface="Proxima Nova"/>
              <a:buChar char="●"/>
            </a:pPr>
            <a:r>
              <a:t/>
            </a:r>
            <a:endParaRPr sz="900">
              <a:latin typeface="Proxima Nova"/>
              <a:ea typeface="Proxima Nova"/>
              <a:cs typeface="Proxima Nova"/>
              <a:sym typeface="Proxima Nova"/>
            </a:endParaRPr>
          </a:p>
        </p:txBody>
      </p:sp>
      <p:sp>
        <p:nvSpPr>
          <p:cNvPr id="208" name="Shape 208"/>
          <p:cNvSpPr txBox="1"/>
          <p:nvPr/>
        </p:nvSpPr>
        <p:spPr>
          <a:xfrm>
            <a:off x="317775" y="3868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IMPLEMENTATION</a:t>
            </a:r>
            <a:r>
              <a:rPr lang="en" sz="900">
                <a:latin typeface="Overpass"/>
                <a:ea typeface="Overpass"/>
                <a:cs typeface="Overpass"/>
                <a:sym typeface="Overpass"/>
              </a:rPr>
              <a:t> COST</a:t>
            </a:r>
          </a:p>
        </p:txBody>
      </p:sp>
      <p:sp>
        <p:nvSpPr>
          <p:cNvPr id="209" name="Shape 209"/>
          <p:cNvSpPr txBox="1"/>
          <p:nvPr/>
        </p:nvSpPr>
        <p:spPr>
          <a:xfrm>
            <a:off x="22309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b="1" sz="900">
              <a:latin typeface="Proxima Nova"/>
              <a:ea typeface="Proxima Nova"/>
              <a:cs typeface="Proxima Nova"/>
              <a:sym typeface="Proxima Nova"/>
            </a:endParaRPr>
          </a:p>
        </p:txBody>
      </p:sp>
      <p:sp>
        <p:nvSpPr>
          <p:cNvPr id="210" name="Shape 210"/>
          <p:cNvSpPr txBox="1"/>
          <p:nvPr/>
        </p:nvSpPr>
        <p:spPr>
          <a:xfrm>
            <a:off x="4597675" y="38660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211" name="Shape 211"/>
          <p:cNvSpPr txBox="1"/>
          <p:nvPr/>
        </p:nvSpPr>
        <p:spPr>
          <a:xfrm>
            <a:off x="65113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Font typeface="Arial"/>
              <a:buNone/>
            </a:pPr>
            <a:r>
              <a:t/>
            </a:r>
            <a:endParaRPr sz="900">
              <a:latin typeface="Proxima Nova"/>
              <a:ea typeface="Proxima Nova"/>
              <a:cs typeface="Proxima Nova"/>
              <a:sym typeface="Proxima Nova"/>
            </a:endParaRPr>
          </a:p>
        </p:txBody>
      </p:sp>
      <p:sp>
        <p:nvSpPr>
          <p:cNvPr id="212" name="Shape 212"/>
          <p:cNvSpPr txBox="1"/>
          <p:nvPr/>
        </p:nvSpPr>
        <p:spPr>
          <a:xfrm>
            <a:off x="3177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1 YR OPEX SAVING</a:t>
            </a:r>
          </a:p>
        </p:txBody>
      </p:sp>
      <p:sp>
        <p:nvSpPr>
          <p:cNvPr id="213" name="Shape 213"/>
          <p:cNvSpPr txBox="1"/>
          <p:nvPr/>
        </p:nvSpPr>
        <p:spPr>
          <a:xfrm>
            <a:off x="2230925" y="42493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b="1" sz="900">
              <a:latin typeface="Proxima Nova"/>
              <a:ea typeface="Proxima Nova"/>
              <a:cs typeface="Proxima Nova"/>
              <a:sym typeface="Proxima Nova"/>
            </a:endParaRPr>
          </a:p>
        </p:txBody>
      </p:sp>
      <p:sp>
        <p:nvSpPr>
          <p:cNvPr id="214" name="Shape 214"/>
          <p:cNvSpPr txBox="1"/>
          <p:nvPr/>
        </p:nvSpPr>
        <p:spPr>
          <a:xfrm>
            <a:off x="45849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3</a:t>
            </a:r>
            <a:r>
              <a:rPr lang="en" sz="900">
                <a:latin typeface="Overpass"/>
                <a:ea typeface="Overpass"/>
                <a:cs typeface="Overpass"/>
                <a:sym typeface="Overpass"/>
              </a:rPr>
              <a:t> YR OPEX SAVING</a:t>
            </a:r>
          </a:p>
        </p:txBody>
      </p:sp>
      <p:sp>
        <p:nvSpPr>
          <p:cNvPr id="215" name="Shape 215"/>
          <p:cNvSpPr txBox="1"/>
          <p:nvPr/>
        </p:nvSpPr>
        <p:spPr>
          <a:xfrm>
            <a:off x="6498125" y="43255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b="1" sz="900">
              <a:latin typeface="Proxima Nova"/>
              <a:ea typeface="Proxima Nova"/>
              <a:cs typeface="Proxima Nova"/>
              <a:sym typeface="Proxima Nova"/>
            </a:endParaRPr>
          </a:p>
        </p:txBody>
      </p:sp>
      <p:sp>
        <p:nvSpPr>
          <p:cNvPr id="216" name="Shape 216"/>
          <p:cNvSpPr txBox="1"/>
          <p:nvPr/>
        </p:nvSpPr>
        <p:spPr>
          <a:xfrm>
            <a:off x="317775" y="46326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SUPPORTING CALCULATIONS</a:t>
            </a:r>
          </a:p>
        </p:txBody>
      </p:sp>
      <p:sp>
        <p:nvSpPr>
          <p:cNvPr id="217" name="Shape 217"/>
          <p:cNvSpPr txBox="1"/>
          <p:nvPr/>
        </p:nvSpPr>
        <p:spPr>
          <a:xfrm>
            <a:off x="2217975" y="4630598"/>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990000"/>
                </a:solidFill>
                <a:latin typeface="Proxima Nova"/>
                <a:ea typeface="Proxima Nova"/>
                <a:cs typeface="Proxima Nova"/>
                <a:sym typeface="Proxima Nova"/>
              </a:rPr>
              <a:t>Estimated</a:t>
            </a:r>
            <a:r>
              <a:rPr lang="en" sz="3000">
                <a:solidFill>
                  <a:srgbClr val="434343"/>
                </a:solidFill>
                <a:latin typeface="Proxima Nova"/>
                <a:ea typeface="Proxima Nova"/>
                <a:cs typeface="Proxima Nova"/>
                <a:sym typeface="Proxima Nova"/>
              </a:rPr>
              <a:t> Project Timeline</a:t>
            </a:r>
          </a:p>
        </p:txBody>
      </p:sp>
      <p:sp>
        <p:nvSpPr>
          <p:cNvPr id="224" name="Shape 224"/>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9</a:t>
            </a:r>
          </a:p>
        </p:txBody>
      </p:sp>
      <p:sp>
        <p:nvSpPr>
          <p:cNvPr id="225" name="Shape 225"/>
          <p:cNvSpPr/>
          <p:nvPr/>
        </p:nvSpPr>
        <p:spPr>
          <a:xfrm>
            <a:off x="216375" y="3140930"/>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26" name="Shape 226"/>
          <p:cNvSpPr/>
          <p:nvPr/>
        </p:nvSpPr>
        <p:spPr>
          <a:xfrm>
            <a:off x="216375" y="2305593"/>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27" name="Shape 227"/>
          <p:cNvSpPr/>
          <p:nvPr/>
        </p:nvSpPr>
        <p:spPr>
          <a:xfrm>
            <a:off x="216375" y="1470256"/>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cxnSp>
        <p:nvCxnSpPr>
          <p:cNvPr id="228" name="Shape 228"/>
          <p:cNvCxnSpPr/>
          <p:nvPr/>
        </p:nvCxnSpPr>
        <p:spPr>
          <a:xfrm>
            <a:off x="588275" y="1052375"/>
            <a:ext cx="8403900" cy="0"/>
          </a:xfrm>
          <a:prstGeom prst="straightConnector1">
            <a:avLst/>
          </a:prstGeom>
          <a:noFill/>
          <a:ln cap="flat" cmpd="sng" w="28575">
            <a:solidFill>
              <a:srgbClr val="1F497D"/>
            </a:solidFill>
            <a:prstDash val="solid"/>
            <a:round/>
            <a:headEnd len="lg" w="lg" type="oval"/>
            <a:tailEnd len="lg" w="lg" type="triangle"/>
          </a:ln>
        </p:spPr>
      </p:cxnSp>
      <p:cxnSp>
        <p:nvCxnSpPr>
          <p:cNvPr id="229" name="Shape 229"/>
          <p:cNvCxnSpPr/>
          <p:nvPr/>
        </p:nvCxnSpPr>
        <p:spPr>
          <a:xfrm>
            <a:off x="66085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30" name="Shape 230"/>
          <p:cNvSpPr txBox="1"/>
          <p:nvPr/>
        </p:nvSpPr>
        <p:spPr>
          <a:xfrm>
            <a:off x="371322" y="1116337"/>
            <a:ext cx="5421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p:txBody>
      </p:sp>
      <p:sp>
        <p:nvSpPr>
          <p:cNvPr id="231" name="Shape 231"/>
          <p:cNvSpPr txBox="1"/>
          <p:nvPr/>
        </p:nvSpPr>
        <p:spPr>
          <a:xfrm rot="-5400000">
            <a:off x="-79825" y="16530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1</a:t>
            </a:r>
          </a:p>
        </p:txBody>
      </p:sp>
      <p:cxnSp>
        <p:nvCxnSpPr>
          <p:cNvPr id="232" name="Shape 232"/>
          <p:cNvCxnSpPr/>
          <p:nvPr/>
        </p:nvCxnSpPr>
        <p:spPr>
          <a:xfrm>
            <a:off x="27675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33" name="Shape 233"/>
          <p:cNvCxnSpPr/>
          <p:nvPr/>
        </p:nvCxnSpPr>
        <p:spPr>
          <a:xfrm>
            <a:off x="49011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34" name="Shape 234"/>
          <p:cNvCxnSpPr/>
          <p:nvPr/>
        </p:nvCxnSpPr>
        <p:spPr>
          <a:xfrm>
            <a:off x="70347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35" name="Shape 235"/>
          <p:cNvSpPr txBox="1"/>
          <p:nvPr/>
        </p:nvSpPr>
        <p:spPr>
          <a:xfrm>
            <a:off x="2485550" y="1116338"/>
            <a:ext cx="638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2</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36" name="Shape 236"/>
          <p:cNvSpPr txBox="1"/>
          <p:nvPr/>
        </p:nvSpPr>
        <p:spPr>
          <a:xfrm>
            <a:off x="4619150" y="1116337"/>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3</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37" name="Shape 237"/>
          <p:cNvSpPr txBox="1"/>
          <p:nvPr/>
        </p:nvSpPr>
        <p:spPr>
          <a:xfrm>
            <a:off x="67527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4</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38" name="Shape 238"/>
          <p:cNvSpPr/>
          <p:nvPr/>
        </p:nvSpPr>
        <p:spPr>
          <a:xfrm>
            <a:off x="708450" y="1579225"/>
            <a:ext cx="18591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900">
              <a:solidFill>
                <a:srgbClr val="000000"/>
              </a:solidFill>
              <a:latin typeface="Proxima Nova"/>
              <a:ea typeface="Proxima Nova"/>
              <a:cs typeface="Proxima Nova"/>
              <a:sym typeface="Proxima Nova"/>
            </a:endParaRPr>
          </a:p>
        </p:txBody>
      </p:sp>
      <p:sp>
        <p:nvSpPr>
          <p:cNvPr id="239" name="Shape 239"/>
          <p:cNvSpPr txBox="1"/>
          <p:nvPr/>
        </p:nvSpPr>
        <p:spPr>
          <a:xfrm rot="-5400000">
            <a:off x="-79825" y="251025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2</a:t>
            </a:r>
          </a:p>
        </p:txBody>
      </p:sp>
      <p:sp>
        <p:nvSpPr>
          <p:cNvPr id="240" name="Shape 240"/>
          <p:cNvSpPr txBox="1"/>
          <p:nvPr/>
        </p:nvSpPr>
        <p:spPr>
          <a:xfrm rot="-5400000">
            <a:off x="-79825" y="33675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3</a:t>
            </a:r>
          </a:p>
        </p:txBody>
      </p:sp>
      <p:sp>
        <p:nvSpPr>
          <p:cNvPr id="241" name="Shape 241"/>
          <p:cNvSpPr/>
          <p:nvPr/>
        </p:nvSpPr>
        <p:spPr>
          <a:xfrm>
            <a:off x="2765850" y="2379325"/>
            <a:ext cx="3452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b="1" sz="900">
              <a:latin typeface="Proxima Nova"/>
              <a:ea typeface="Proxima Nova"/>
              <a:cs typeface="Proxima Nova"/>
              <a:sym typeface="Proxima Nova"/>
            </a:endParaRPr>
          </a:p>
        </p:txBody>
      </p:sp>
      <p:sp>
        <p:nvSpPr>
          <p:cNvPr id="242" name="Shape 242"/>
          <p:cNvSpPr/>
          <p:nvPr/>
        </p:nvSpPr>
        <p:spPr>
          <a:xfrm>
            <a:off x="5864850" y="3236581"/>
            <a:ext cx="2741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b="1" sz="900">
              <a:latin typeface="Proxima Nova"/>
              <a:ea typeface="Proxima Nova"/>
              <a:cs typeface="Proxima Nova"/>
              <a:sym typeface="Proxima Nova"/>
            </a:endParaRPr>
          </a:p>
        </p:txBody>
      </p:sp>
      <p:sp>
        <p:nvSpPr>
          <p:cNvPr id="243" name="Shape 243"/>
          <p:cNvSpPr/>
          <p:nvPr/>
        </p:nvSpPr>
        <p:spPr>
          <a:xfrm>
            <a:off x="2816850" y="3236575"/>
            <a:ext cx="9576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b="1" sz="900">
              <a:latin typeface="Proxima Nova"/>
              <a:ea typeface="Proxima Nova"/>
              <a:cs typeface="Proxima Nova"/>
              <a:sym typeface="Proxima Nova"/>
            </a:endParaRPr>
          </a:p>
        </p:txBody>
      </p:sp>
      <p:cxnSp>
        <p:nvCxnSpPr>
          <p:cNvPr id="244" name="Shape 244"/>
          <p:cNvCxnSpPr/>
          <p:nvPr/>
        </p:nvCxnSpPr>
        <p:spPr>
          <a:xfrm>
            <a:off x="87111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45" name="Shape 245"/>
          <p:cNvSpPr txBox="1"/>
          <p:nvPr/>
        </p:nvSpPr>
        <p:spPr>
          <a:xfrm>
            <a:off x="84291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idx="4294967295" type="title"/>
          </p:nvPr>
        </p:nvSpPr>
        <p:spPr>
          <a:xfrm>
            <a:off x="712800" y="244026"/>
            <a:ext cx="7718400" cy="6201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Project Alignment</a:t>
            </a:r>
          </a:p>
        </p:txBody>
      </p:sp>
      <p:sp>
        <p:nvSpPr>
          <p:cNvPr id="251" name="Shape 251"/>
          <p:cNvSpPr txBox="1"/>
          <p:nvPr/>
        </p:nvSpPr>
        <p:spPr>
          <a:xfrm>
            <a:off x="4671350" y="1095400"/>
            <a:ext cx="4057200" cy="14166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Strategic Alignment:</a:t>
            </a:r>
            <a:r>
              <a:rPr lang="en" sz="1200">
                <a:solidFill>
                  <a:schemeClr val="dk1"/>
                </a:solidFill>
                <a:latin typeface="Proxima Nova"/>
                <a:ea typeface="Proxima Nova"/>
                <a:cs typeface="Proxima Nova"/>
                <a:sym typeface="Proxima Nova"/>
              </a:rPr>
              <a:t> </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indent="0" lvl="0" marL="457200" rtl="0">
              <a:lnSpc>
                <a:spcPct val="115000"/>
              </a:lnSpc>
              <a:spcBef>
                <a:spcPts val="0"/>
              </a:spcBef>
              <a:buNone/>
            </a:pPr>
            <a:r>
              <a:rPr lang="en"/>
              <a:t> </a:t>
            </a:r>
          </a:p>
          <a:p>
            <a:pPr lvl="0" rtl="0">
              <a:lnSpc>
                <a:spcPct val="115000"/>
              </a:lnSpc>
              <a:spcBef>
                <a:spcPts val="0"/>
              </a:spcBef>
              <a:buNone/>
            </a:pPr>
            <a:r>
              <a:t/>
            </a:r>
            <a:endParaRPr/>
          </a:p>
        </p:txBody>
      </p:sp>
      <p:sp>
        <p:nvSpPr>
          <p:cNvPr id="252" name="Shape 252"/>
          <p:cNvSpPr txBox="1"/>
          <p:nvPr/>
        </p:nvSpPr>
        <p:spPr>
          <a:xfrm>
            <a:off x="4671350" y="2728505"/>
            <a:ext cx="4057200" cy="1355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Architectural Alignment:</a:t>
            </a:r>
            <a:r>
              <a:rPr lang="en">
                <a:solidFill>
                  <a:schemeClr val="dk1"/>
                </a:solidFill>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3" name="Shape 253"/>
          <p:cNvSpPr/>
          <p:nvPr/>
        </p:nvSpPr>
        <p:spPr>
          <a:xfrm>
            <a:off x="415425" y="1095400"/>
            <a:ext cx="4057200" cy="3014700"/>
          </a:xfrm>
          <a:prstGeom prst="rect">
            <a:avLst/>
          </a:prstGeom>
          <a:noFill/>
          <a:ln cap="flat" cmpd="sng" w="9525">
            <a:solidFill>
              <a:schemeClr val="dk2"/>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200">
                <a:solidFill>
                  <a:srgbClr val="990000"/>
                </a:solidFill>
                <a:latin typeface="Proxima Nova"/>
                <a:ea typeface="Proxima Nova"/>
                <a:cs typeface="Proxima Nova"/>
                <a:sym typeface="Proxima Nova"/>
              </a:rPr>
              <a:t>Solution Proposal:</a:t>
            </a:r>
            <a:r>
              <a:rPr lang="en">
                <a:solidFill>
                  <a:schemeClr val="dk1"/>
                </a:solidFill>
                <a:latin typeface="Proxima Nova"/>
                <a:ea typeface="Proxima Nova"/>
                <a:cs typeface="Proxima Nova"/>
                <a:sym typeface="Proxima Nova"/>
              </a:rPr>
              <a:t> </a:t>
            </a:r>
          </a:p>
        </p:txBody>
      </p:sp>
      <p:sp>
        <p:nvSpPr>
          <p:cNvPr id="254" name="Shape 254"/>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6</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Alternate Solutions</a:t>
            </a:r>
          </a:p>
        </p:txBody>
      </p:sp>
      <p:sp>
        <p:nvSpPr>
          <p:cNvPr id="260" name="Shape 260"/>
          <p:cNvSpPr txBox="1"/>
          <p:nvPr/>
        </p:nvSpPr>
        <p:spPr>
          <a:xfrm>
            <a:off x="2676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a:t>
            </a:r>
            <a:r>
              <a:rPr b="1" lang="en" sz="1200">
                <a:solidFill>
                  <a:srgbClr val="990000"/>
                </a:solidFill>
                <a:latin typeface="Proxima Nova"/>
                <a:ea typeface="Proxima Nova"/>
                <a:cs typeface="Proxima Nova"/>
                <a:sym typeface="Proxima Nova"/>
              </a:rPr>
              <a:t>Solution</a:t>
            </a:r>
            <a:r>
              <a:rPr b="1" lang="en" sz="1200">
                <a:solidFill>
                  <a:srgbClr val="990000"/>
                </a:solidFill>
                <a:latin typeface="Proxima Nova"/>
                <a:ea typeface="Proxima Nova"/>
                <a:cs typeface="Proxima Nova"/>
                <a:sym typeface="Proxima Nova"/>
              </a:rPr>
              <a:t> 1</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t>
            </a:r>
            <a:r>
              <a:rPr lang="en" sz="1000">
                <a:solidFill>
                  <a:schemeClr val="dk1"/>
                </a:solidFill>
                <a:latin typeface="Proxima Nova"/>
                <a:ea typeface="Proxima Nova"/>
                <a:cs typeface="Proxima Nova"/>
                <a:sym typeface="Proxima Nova"/>
              </a:rPr>
              <a:t>an alternate IT </a:t>
            </a:r>
            <a:r>
              <a:rPr lang="en" sz="1000">
                <a:solidFill>
                  <a:schemeClr val="dk1"/>
                </a:solidFill>
                <a:latin typeface="Proxima Nova"/>
                <a:ea typeface="Proxima Nova"/>
                <a:cs typeface="Proxima Nova"/>
                <a:sym typeface="Proxima Nova"/>
              </a:rPr>
              <a:t>solution to meet business objectives</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None/>
            </a:pPr>
            <a:r>
              <a:rPr lang="en" sz="1000">
                <a:latin typeface="Proxima Nova"/>
                <a:ea typeface="Proxima Nova"/>
                <a:cs typeface="Proxima Nova"/>
                <a:sym typeface="Proxima Nova"/>
              </a:rPr>
              <a:t>Include details on why option was not selected&gt; </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61" name="Shape 261"/>
          <p:cNvSpPr txBox="1"/>
          <p:nvPr/>
        </p:nvSpPr>
        <p:spPr>
          <a:xfrm>
            <a:off x="32394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2</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62" name="Shape 262"/>
          <p:cNvSpPr txBox="1"/>
          <p:nvPr/>
        </p:nvSpPr>
        <p:spPr>
          <a:xfrm>
            <a:off x="61350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3</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63" name="Shape 26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7</a:t>
            </a:r>
          </a:p>
        </p:txBody>
      </p:sp>
    </p:spTree>
  </p:cSld>
  <p:clrMapOvr>
    <a:masterClrMapping/>
  </p:clrMapOvr>
</p:sld>
</file>

<file path=ppt/theme/theme1.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_20_Nature_20_Photo">
  <a:themeElements>
    <a:clrScheme name="Office">
      <a:dk1>
        <a:srgbClr val="000000"/>
      </a:dk1>
      <a:lt1>
        <a:srgbClr val="FFFD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92_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